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9" Type="http://schemas.openxmlformats.org/officeDocument/2006/relationships/slideLayout" Target="../slideLayouts/slideLayout1.xml"/><Relationship Id="rId10"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8" Type="http://schemas.openxmlformats.org/officeDocument/2006/relationships/slideLayout" Target="../slideLayouts/slideLayout1.xml"/><Relationship Id="rId9"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244709" y="1443752"/>
            <a:ext cx="7627382" cy="1967151"/>
          </a:xfrm>
          <a:prstGeom prst="rect">
            <a:avLst/>
          </a:prstGeom>
          <a:noFill/>
          <a:ln/>
        </p:spPr>
        <p:txBody>
          <a:bodyPr wrap="square" rtlCol="0" anchor="t"/>
          <a:lstStyle/>
          <a:p>
            <a:pPr indent="0" marL="0">
              <a:lnSpc>
                <a:spcPts val="7744"/>
              </a:lnSpc>
              <a:buNone/>
            </a:pPr>
            <a:r>
              <a:rPr lang="en-US" sz="6195" b="1" dirty="0">
                <a:solidFill>
                  <a:srgbClr val="7068F4"/>
                </a:solidFill>
                <a:latin typeface="Barlow" pitchFamily="34" charset="0"/>
                <a:ea typeface="Barlow" pitchFamily="34" charset="-122"/>
                <a:cs typeface="Barlow" pitchFamily="34" charset="-120"/>
              </a:rPr>
              <a:t>Introduction to Bug Hunting</a:t>
            </a:r>
            <a:endParaRPr lang="en-US" sz="6195" dirty="0"/>
          </a:p>
        </p:txBody>
      </p:sp>
      <p:sp>
        <p:nvSpPr>
          <p:cNvPr id="6" name="Text 2"/>
          <p:cNvSpPr/>
          <p:nvPr/>
        </p:nvSpPr>
        <p:spPr>
          <a:xfrm>
            <a:off x="6244709" y="3735824"/>
            <a:ext cx="7627382" cy="2426970"/>
          </a:xfrm>
          <a:prstGeom prst="rect">
            <a:avLst/>
          </a:prstGeom>
          <a:noFill/>
          <a:ln/>
        </p:spPr>
        <p:txBody>
          <a:bodyPr wrap="square" rtlCol="0" anchor="t"/>
          <a:lstStyle/>
          <a:p>
            <a:pPr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Welcome to the world of bug hunting, where curious minds uncover the hidden vulnerabilities that lurk within digital systems. As an aspiring bug hunter, you'll embark on a thrilling journey to identify and exploit weaknesses, ultimately enhancing the security of the online landscape. This introduction will provide a roadmap to guide you through the key principles and techniques that define the art of bug hunting.</a:t>
            </a:r>
            <a:endParaRPr lang="en-US" sz="1706" dirty="0"/>
          </a:p>
        </p:txBody>
      </p:sp>
      <p:sp>
        <p:nvSpPr>
          <p:cNvPr id="7" name="Shape 3"/>
          <p:cNvSpPr/>
          <p:nvPr/>
        </p:nvSpPr>
        <p:spPr>
          <a:xfrm>
            <a:off x="6244709" y="6422708"/>
            <a:ext cx="346591" cy="346591"/>
          </a:xfrm>
          <a:prstGeom prst="roundRect">
            <a:avLst>
              <a:gd name="adj" fmla="val 26380043"/>
            </a:avLst>
          </a:prstGeom>
          <a:noFill/>
          <a:ln w="7620">
            <a:solidFill>
              <a:srgbClr val="FFFFFF"/>
            </a:solidFill>
            <a:prstDash val="solid"/>
          </a:ln>
        </p:spPr>
      </p:sp>
      <p:pic>
        <p:nvPicPr>
          <p:cNvPr id="8" name="Image 2" descr="preencoded.png">    </p:cNvPr>
          <p:cNvPicPr>
            <a:picLocks noChangeAspect="1"/>
          </p:cNvPicPr>
          <p:nvPr/>
        </p:nvPicPr>
        <p:blipFill>
          <a:blip r:embed="rId3"/>
          <a:stretch>
            <a:fillRect/>
          </a:stretch>
        </p:blipFill>
        <p:spPr>
          <a:xfrm>
            <a:off x="6252329" y="6430328"/>
            <a:ext cx="331351" cy="331351"/>
          </a:xfrm>
          <a:prstGeom prst="rect">
            <a:avLst/>
          </a:prstGeom>
        </p:spPr>
      </p:pic>
      <p:sp>
        <p:nvSpPr>
          <p:cNvPr id="9" name="Text 4"/>
          <p:cNvSpPr/>
          <p:nvPr/>
        </p:nvSpPr>
        <p:spPr>
          <a:xfrm>
            <a:off x="6699528" y="6406515"/>
            <a:ext cx="2560796" cy="379214"/>
          </a:xfrm>
          <a:prstGeom prst="rect">
            <a:avLst/>
          </a:prstGeom>
          <a:noFill/>
          <a:ln/>
        </p:spPr>
        <p:txBody>
          <a:bodyPr wrap="none" rtlCol="0" anchor="t"/>
          <a:lstStyle/>
          <a:p>
            <a:pPr algn="l" indent="0" marL="0">
              <a:lnSpc>
                <a:spcPts val="2986"/>
              </a:lnSpc>
              <a:buNone/>
            </a:pPr>
            <a:r>
              <a:rPr lang="en-US" sz="2133" b="1" dirty="0">
                <a:solidFill>
                  <a:srgbClr val="272525"/>
                </a:solidFill>
                <a:latin typeface="Montserrat" pitchFamily="34" charset="0"/>
                <a:ea typeface="Montserrat" pitchFamily="34" charset="-122"/>
                <a:cs typeface="Montserrat" pitchFamily="34" charset="-120"/>
              </a:rPr>
              <a:t>by Rajendra Shahi</a:t>
            </a:r>
            <a:endParaRPr lang="en-US" sz="2133" dirty="0"/>
          </a:p>
        </p:txBody>
      </p:sp>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530781" y="1708904"/>
            <a:ext cx="8033028" cy="498872"/>
          </a:xfrm>
          <a:prstGeom prst="rect">
            <a:avLst/>
          </a:prstGeom>
          <a:noFill/>
          <a:ln/>
        </p:spPr>
        <p:txBody>
          <a:bodyPr wrap="none" rtlCol="0" anchor="t"/>
          <a:lstStyle/>
          <a:p>
            <a:pPr indent="0" marL="0">
              <a:lnSpc>
                <a:spcPts val="3928"/>
              </a:lnSpc>
              <a:buNone/>
            </a:pPr>
            <a:r>
              <a:rPr lang="en-US" sz="3143" b="1" dirty="0">
                <a:solidFill>
                  <a:srgbClr val="7068F4"/>
                </a:solidFill>
                <a:latin typeface="Barlow" pitchFamily="34" charset="0"/>
                <a:ea typeface="Barlow" pitchFamily="34" charset="-122"/>
                <a:cs typeface="Barlow" pitchFamily="34" charset="-120"/>
              </a:rPr>
              <a:t>Ethical Considerations and Legal Implications</a:t>
            </a:r>
            <a:endParaRPr lang="en-US" sz="3143" dirty="0"/>
          </a:p>
        </p:txBody>
      </p:sp>
      <p:sp>
        <p:nvSpPr>
          <p:cNvPr id="6" name="Shape 2"/>
          <p:cNvSpPr/>
          <p:nvPr/>
        </p:nvSpPr>
        <p:spPr>
          <a:xfrm>
            <a:off x="530781" y="2605802"/>
            <a:ext cx="341233" cy="341233"/>
          </a:xfrm>
          <a:prstGeom prst="roundRect">
            <a:avLst>
              <a:gd name="adj" fmla="val 40001"/>
            </a:avLst>
          </a:prstGeom>
          <a:solidFill>
            <a:srgbClr val="EEEFF5"/>
          </a:solidFill>
          <a:ln/>
        </p:spPr>
      </p:sp>
      <p:sp>
        <p:nvSpPr>
          <p:cNvPr id="7" name="Text 3"/>
          <p:cNvSpPr/>
          <p:nvPr/>
        </p:nvSpPr>
        <p:spPr>
          <a:xfrm>
            <a:off x="659011" y="2656642"/>
            <a:ext cx="84773" cy="239435"/>
          </a:xfrm>
          <a:prstGeom prst="rect">
            <a:avLst/>
          </a:prstGeom>
          <a:noFill/>
          <a:ln/>
        </p:spPr>
        <p:txBody>
          <a:bodyPr wrap="none" rtlCol="0" anchor="t"/>
          <a:lstStyle/>
          <a:p>
            <a:pPr algn="ctr" indent="0" marL="0">
              <a:lnSpc>
                <a:spcPts val="1886"/>
              </a:lnSpc>
              <a:buNone/>
            </a:pPr>
            <a:r>
              <a:rPr lang="en-US" sz="1886" b="1" dirty="0">
                <a:solidFill>
                  <a:srgbClr val="272525"/>
                </a:solidFill>
                <a:latin typeface="Barlow" pitchFamily="34" charset="0"/>
                <a:ea typeface="Barlow" pitchFamily="34" charset="-122"/>
                <a:cs typeface="Barlow" pitchFamily="34" charset="-120"/>
              </a:rPr>
              <a:t>1</a:t>
            </a:r>
            <a:endParaRPr lang="en-US" sz="1886" dirty="0"/>
          </a:p>
        </p:txBody>
      </p:sp>
      <p:sp>
        <p:nvSpPr>
          <p:cNvPr id="8" name="Text 4"/>
          <p:cNvSpPr/>
          <p:nvPr/>
        </p:nvSpPr>
        <p:spPr>
          <a:xfrm>
            <a:off x="1023580" y="2605802"/>
            <a:ext cx="1995487" cy="249436"/>
          </a:xfrm>
          <a:prstGeom prst="rect">
            <a:avLst/>
          </a:prstGeom>
          <a:noFill/>
          <a:ln/>
        </p:spPr>
        <p:txBody>
          <a:bodyPr wrap="none" rtlCol="0" anchor="t"/>
          <a:lstStyle/>
          <a:p>
            <a:pPr indent="0" marL="0">
              <a:lnSpc>
                <a:spcPts val="1964"/>
              </a:lnSpc>
              <a:buNone/>
            </a:pPr>
            <a:r>
              <a:rPr lang="en-US" sz="1571" b="1" dirty="0">
                <a:solidFill>
                  <a:srgbClr val="272525"/>
                </a:solidFill>
                <a:latin typeface="Barlow" pitchFamily="34" charset="0"/>
                <a:ea typeface="Barlow" pitchFamily="34" charset="-122"/>
                <a:cs typeface="Barlow" pitchFamily="34" charset="-120"/>
              </a:rPr>
              <a:t>Respect for the Law</a:t>
            </a:r>
            <a:endParaRPr lang="en-US" sz="1571" dirty="0"/>
          </a:p>
        </p:txBody>
      </p:sp>
      <p:sp>
        <p:nvSpPr>
          <p:cNvPr id="9" name="Text 5"/>
          <p:cNvSpPr/>
          <p:nvPr/>
        </p:nvSpPr>
        <p:spPr>
          <a:xfrm>
            <a:off x="1023580" y="2946202"/>
            <a:ext cx="3472696" cy="1213247"/>
          </a:xfrm>
          <a:prstGeom prst="rect">
            <a:avLst/>
          </a:prstGeom>
          <a:noFill/>
          <a:ln/>
        </p:spPr>
        <p:txBody>
          <a:bodyPr wrap="square" rtlCol="0" anchor="t"/>
          <a:lstStyle/>
          <a:p>
            <a:pPr indent="0" marL="0">
              <a:lnSpc>
                <a:spcPts val="1911"/>
              </a:lnSpc>
              <a:buNone/>
            </a:pPr>
            <a:r>
              <a:rPr lang="en-US" sz="1194" dirty="0">
                <a:solidFill>
                  <a:srgbClr val="272525"/>
                </a:solidFill>
                <a:latin typeface="Montserrat" pitchFamily="34" charset="0"/>
                <a:ea typeface="Montserrat" pitchFamily="34" charset="-122"/>
                <a:cs typeface="Montserrat" pitchFamily="34" charset="-120"/>
              </a:rPr>
              <a:t>Bug hunting activities must be conducted within the boundaries of applicable laws and regulations. Ensure that your actions do not violate any local, national, or international laws, as the consequences can be severe.</a:t>
            </a:r>
            <a:endParaRPr lang="en-US" sz="1194" dirty="0"/>
          </a:p>
        </p:txBody>
      </p:sp>
      <p:sp>
        <p:nvSpPr>
          <p:cNvPr id="10" name="Shape 6"/>
          <p:cNvSpPr/>
          <p:nvPr/>
        </p:nvSpPr>
        <p:spPr>
          <a:xfrm>
            <a:off x="4647843" y="2605802"/>
            <a:ext cx="341233" cy="341233"/>
          </a:xfrm>
          <a:prstGeom prst="roundRect">
            <a:avLst>
              <a:gd name="adj" fmla="val 40001"/>
            </a:avLst>
          </a:prstGeom>
          <a:solidFill>
            <a:srgbClr val="EEEFF5"/>
          </a:solidFill>
          <a:ln/>
        </p:spPr>
      </p:sp>
      <p:sp>
        <p:nvSpPr>
          <p:cNvPr id="11" name="Text 7"/>
          <p:cNvSpPr/>
          <p:nvPr/>
        </p:nvSpPr>
        <p:spPr>
          <a:xfrm>
            <a:off x="4751427" y="2656642"/>
            <a:ext cx="134064" cy="239435"/>
          </a:xfrm>
          <a:prstGeom prst="rect">
            <a:avLst/>
          </a:prstGeom>
          <a:noFill/>
          <a:ln/>
        </p:spPr>
        <p:txBody>
          <a:bodyPr wrap="none" rtlCol="0" anchor="t"/>
          <a:lstStyle/>
          <a:p>
            <a:pPr algn="ctr" indent="0" marL="0">
              <a:lnSpc>
                <a:spcPts val="1886"/>
              </a:lnSpc>
              <a:buNone/>
            </a:pPr>
            <a:r>
              <a:rPr lang="en-US" sz="1886" b="1" dirty="0">
                <a:solidFill>
                  <a:srgbClr val="272525"/>
                </a:solidFill>
                <a:latin typeface="Barlow" pitchFamily="34" charset="0"/>
                <a:ea typeface="Barlow" pitchFamily="34" charset="-122"/>
                <a:cs typeface="Barlow" pitchFamily="34" charset="-120"/>
              </a:rPr>
              <a:t>2</a:t>
            </a:r>
            <a:endParaRPr lang="en-US" sz="1886" dirty="0"/>
          </a:p>
        </p:txBody>
      </p:sp>
      <p:sp>
        <p:nvSpPr>
          <p:cNvPr id="12" name="Text 8"/>
          <p:cNvSpPr/>
          <p:nvPr/>
        </p:nvSpPr>
        <p:spPr>
          <a:xfrm>
            <a:off x="5140643" y="2605802"/>
            <a:ext cx="2062996" cy="249436"/>
          </a:xfrm>
          <a:prstGeom prst="rect">
            <a:avLst/>
          </a:prstGeom>
          <a:noFill/>
          <a:ln/>
        </p:spPr>
        <p:txBody>
          <a:bodyPr wrap="none" rtlCol="0" anchor="t"/>
          <a:lstStyle/>
          <a:p>
            <a:pPr indent="0" marL="0">
              <a:lnSpc>
                <a:spcPts val="1964"/>
              </a:lnSpc>
              <a:buNone/>
            </a:pPr>
            <a:r>
              <a:rPr lang="en-US" sz="1571" b="1" dirty="0">
                <a:solidFill>
                  <a:srgbClr val="272525"/>
                </a:solidFill>
                <a:latin typeface="Barlow" pitchFamily="34" charset="0"/>
                <a:ea typeface="Barlow" pitchFamily="34" charset="-122"/>
                <a:cs typeface="Barlow" pitchFamily="34" charset="-120"/>
              </a:rPr>
              <a:t>Obtain Explicit Consent</a:t>
            </a:r>
            <a:endParaRPr lang="en-US" sz="1571" dirty="0"/>
          </a:p>
        </p:txBody>
      </p:sp>
      <p:sp>
        <p:nvSpPr>
          <p:cNvPr id="13" name="Text 9"/>
          <p:cNvSpPr/>
          <p:nvPr/>
        </p:nvSpPr>
        <p:spPr>
          <a:xfrm>
            <a:off x="5140643" y="2946202"/>
            <a:ext cx="3472696" cy="1213247"/>
          </a:xfrm>
          <a:prstGeom prst="rect">
            <a:avLst/>
          </a:prstGeom>
          <a:noFill/>
          <a:ln/>
        </p:spPr>
        <p:txBody>
          <a:bodyPr wrap="square" rtlCol="0" anchor="t"/>
          <a:lstStyle/>
          <a:p>
            <a:pPr indent="0" marL="0">
              <a:lnSpc>
                <a:spcPts val="1911"/>
              </a:lnSpc>
              <a:buNone/>
            </a:pPr>
            <a:r>
              <a:rPr lang="en-US" sz="1194" dirty="0">
                <a:solidFill>
                  <a:srgbClr val="272525"/>
                </a:solidFill>
                <a:latin typeface="Montserrat" pitchFamily="34" charset="0"/>
                <a:ea typeface="Montserrat" pitchFamily="34" charset="-122"/>
                <a:cs typeface="Montserrat" pitchFamily="34" charset="-120"/>
              </a:rPr>
              <a:t>Always seek explicit permission from the target organization before engaging in any bug hunting activities. Unauthorized access or exploitation, even if well-intentioned, can be considered a criminal offense.</a:t>
            </a:r>
            <a:endParaRPr lang="en-US" sz="1194" dirty="0"/>
          </a:p>
        </p:txBody>
      </p:sp>
      <p:sp>
        <p:nvSpPr>
          <p:cNvPr id="14" name="Shape 10"/>
          <p:cNvSpPr/>
          <p:nvPr/>
        </p:nvSpPr>
        <p:spPr>
          <a:xfrm>
            <a:off x="530781" y="4481632"/>
            <a:ext cx="341233" cy="341233"/>
          </a:xfrm>
          <a:prstGeom prst="roundRect">
            <a:avLst>
              <a:gd name="adj" fmla="val 40001"/>
            </a:avLst>
          </a:prstGeom>
          <a:solidFill>
            <a:srgbClr val="EEEFF5"/>
          </a:solidFill>
          <a:ln/>
        </p:spPr>
      </p:sp>
      <p:sp>
        <p:nvSpPr>
          <p:cNvPr id="15" name="Text 11"/>
          <p:cNvSpPr/>
          <p:nvPr/>
        </p:nvSpPr>
        <p:spPr>
          <a:xfrm>
            <a:off x="636746" y="4532471"/>
            <a:ext cx="129302" cy="239435"/>
          </a:xfrm>
          <a:prstGeom prst="rect">
            <a:avLst/>
          </a:prstGeom>
          <a:noFill/>
          <a:ln/>
        </p:spPr>
        <p:txBody>
          <a:bodyPr wrap="none" rtlCol="0" anchor="t"/>
          <a:lstStyle/>
          <a:p>
            <a:pPr algn="ctr" indent="0" marL="0">
              <a:lnSpc>
                <a:spcPts val="1886"/>
              </a:lnSpc>
              <a:buNone/>
            </a:pPr>
            <a:r>
              <a:rPr lang="en-US" sz="1886" b="1" dirty="0">
                <a:solidFill>
                  <a:srgbClr val="272525"/>
                </a:solidFill>
                <a:latin typeface="Barlow" pitchFamily="34" charset="0"/>
                <a:ea typeface="Barlow" pitchFamily="34" charset="-122"/>
                <a:cs typeface="Barlow" pitchFamily="34" charset="-120"/>
              </a:rPr>
              <a:t>3</a:t>
            </a:r>
            <a:endParaRPr lang="en-US" sz="1886" dirty="0"/>
          </a:p>
        </p:txBody>
      </p:sp>
      <p:sp>
        <p:nvSpPr>
          <p:cNvPr id="16" name="Text 12"/>
          <p:cNvSpPr/>
          <p:nvPr/>
        </p:nvSpPr>
        <p:spPr>
          <a:xfrm>
            <a:off x="1023580" y="4481632"/>
            <a:ext cx="1995487" cy="249436"/>
          </a:xfrm>
          <a:prstGeom prst="rect">
            <a:avLst/>
          </a:prstGeom>
          <a:noFill/>
          <a:ln/>
        </p:spPr>
        <p:txBody>
          <a:bodyPr wrap="none" rtlCol="0" anchor="t"/>
          <a:lstStyle/>
          <a:p>
            <a:pPr indent="0" marL="0">
              <a:lnSpc>
                <a:spcPts val="1964"/>
              </a:lnSpc>
              <a:buNone/>
            </a:pPr>
            <a:r>
              <a:rPr lang="en-US" sz="1571" b="1" dirty="0">
                <a:solidFill>
                  <a:srgbClr val="272525"/>
                </a:solidFill>
                <a:latin typeface="Barlow" pitchFamily="34" charset="0"/>
                <a:ea typeface="Barlow" pitchFamily="34" charset="-122"/>
                <a:cs typeface="Barlow" pitchFamily="34" charset="-120"/>
              </a:rPr>
              <a:t>Minimize Disruption</a:t>
            </a:r>
            <a:endParaRPr lang="en-US" sz="1571" dirty="0"/>
          </a:p>
        </p:txBody>
      </p:sp>
      <p:sp>
        <p:nvSpPr>
          <p:cNvPr id="17" name="Text 13"/>
          <p:cNvSpPr/>
          <p:nvPr/>
        </p:nvSpPr>
        <p:spPr>
          <a:xfrm>
            <a:off x="1023580" y="4822031"/>
            <a:ext cx="3472696" cy="1455896"/>
          </a:xfrm>
          <a:prstGeom prst="rect">
            <a:avLst/>
          </a:prstGeom>
          <a:noFill/>
          <a:ln/>
        </p:spPr>
        <p:txBody>
          <a:bodyPr wrap="square" rtlCol="0" anchor="t"/>
          <a:lstStyle/>
          <a:p>
            <a:pPr indent="0" marL="0">
              <a:lnSpc>
                <a:spcPts val="1911"/>
              </a:lnSpc>
              <a:buNone/>
            </a:pPr>
            <a:r>
              <a:rPr lang="en-US" sz="1194" dirty="0">
                <a:solidFill>
                  <a:srgbClr val="272525"/>
                </a:solidFill>
                <a:latin typeface="Montserrat" pitchFamily="34" charset="0"/>
                <a:ea typeface="Montserrat" pitchFamily="34" charset="-122"/>
                <a:cs typeface="Montserrat" pitchFamily="34" charset="-120"/>
              </a:rPr>
              <a:t>Strive to minimize any disruption or damage to the target's systems or operations during your bug hunting activities. Prioritize the protection of sensitive data and ensure that your actions do not have unintended negative consequences.</a:t>
            </a:r>
            <a:endParaRPr lang="en-US" sz="1194" dirty="0"/>
          </a:p>
        </p:txBody>
      </p:sp>
      <p:sp>
        <p:nvSpPr>
          <p:cNvPr id="18" name="Shape 14"/>
          <p:cNvSpPr/>
          <p:nvPr/>
        </p:nvSpPr>
        <p:spPr>
          <a:xfrm>
            <a:off x="4647843" y="4481632"/>
            <a:ext cx="341233" cy="341233"/>
          </a:xfrm>
          <a:prstGeom prst="roundRect">
            <a:avLst>
              <a:gd name="adj" fmla="val 40001"/>
            </a:avLst>
          </a:prstGeom>
          <a:solidFill>
            <a:srgbClr val="EEEFF5"/>
          </a:solidFill>
          <a:ln/>
        </p:spPr>
      </p:sp>
      <p:sp>
        <p:nvSpPr>
          <p:cNvPr id="19" name="Text 15"/>
          <p:cNvSpPr/>
          <p:nvPr/>
        </p:nvSpPr>
        <p:spPr>
          <a:xfrm>
            <a:off x="4745950" y="4532471"/>
            <a:ext cx="144899" cy="239435"/>
          </a:xfrm>
          <a:prstGeom prst="rect">
            <a:avLst/>
          </a:prstGeom>
          <a:noFill/>
          <a:ln/>
        </p:spPr>
        <p:txBody>
          <a:bodyPr wrap="none" rtlCol="0" anchor="t"/>
          <a:lstStyle/>
          <a:p>
            <a:pPr algn="ctr" indent="0" marL="0">
              <a:lnSpc>
                <a:spcPts val="1886"/>
              </a:lnSpc>
              <a:buNone/>
            </a:pPr>
            <a:r>
              <a:rPr lang="en-US" sz="1886" b="1" dirty="0">
                <a:solidFill>
                  <a:srgbClr val="272525"/>
                </a:solidFill>
                <a:latin typeface="Barlow" pitchFamily="34" charset="0"/>
                <a:ea typeface="Barlow" pitchFamily="34" charset="-122"/>
                <a:cs typeface="Barlow" pitchFamily="34" charset="-120"/>
              </a:rPr>
              <a:t>4</a:t>
            </a:r>
            <a:endParaRPr lang="en-US" sz="1886" dirty="0"/>
          </a:p>
        </p:txBody>
      </p:sp>
      <p:sp>
        <p:nvSpPr>
          <p:cNvPr id="20" name="Text 16"/>
          <p:cNvSpPr/>
          <p:nvPr/>
        </p:nvSpPr>
        <p:spPr>
          <a:xfrm>
            <a:off x="5140643" y="4481632"/>
            <a:ext cx="2055376" cy="249436"/>
          </a:xfrm>
          <a:prstGeom prst="rect">
            <a:avLst/>
          </a:prstGeom>
          <a:noFill/>
          <a:ln/>
        </p:spPr>
        <p:txBody>
          <a:bodyPr wrap="none" rtlCol="0" anchor="t"/>
          <a:lstStyle/>
          <a:p>
            <a:pPr indent="0" marL="0">
              <a:lnSpc>
                <a:spcPts val="1964"/>
              </a:lnSpc>
              <a:buNone/>
            </a:pPr>
            <a:r>
              <a:rPr lang="en-US" sz="1571" b="1" dirty="0">
                <a:solidFill>
                  <a:srgbClr val="272525"/>
                </a:solidFill>
                <a:latin typeface="Barlow" pitchFamily="34" charset="0"/>
                <a:ea typeface="Barlow" pitchFamily="34" charset="-122"/>
                <a:cs typeface="Barlow" pitchFamily="34" charset="-120"/>
              </a:rPr>
              <a:t>Responsible Disclosure</a:t>
            </a:r>
            <a:endParaRPr lang="en-US" sz="1571" dirty="0"/>
          </a:p>
        </p:txBody>
      </p:sp>
      <p:sp>
        <p:nvSpPr>
          <p:cNvPr id="21" name="Text 17"/>
          <p:cNvSpPr/>
          <p:nvPr/>
        </p:nvSpPr>
        <p:spPr>
          <a:xfrm>
            <a:off x="5140643" y="4822031"/>
            <a:ext cx="3472696" cy="1698546"/>
          </a:xfrm>
          <a:prstGeom prst="rect">
            <a:avLst/>
          </a:prstGeom>
          <a:noFill/>
          <a:ln/>
        </p:spPr>
        <p:txBody>
          <a:bodyPr wrap="square" rtlCol="0" anchor="t"/>
          <a:lstStyle/>
          <a:p>
            <a:pPr indent="0" marL="0">
              <a:lnSpc>
                <a:spcPts val="1911"/>
              </a:lnSpc>
              <a:buNone/>
            </a:pPr>
            <a:r>
              <a:rPr lang="en-US" sz="1194" dirty="0">
                <a:solidFill>
                  <a:srgbClr val="272525"/>
                </a:solidFill>
                <a:latin typeface="Montserrat" pitchFamily="34" charset="0"/>
                <a:ea typeface="Montserrat" pitchFamily="34" charset="-122"/>
                <a:cs typeface="Montserrat" pitchFamily="34" charset="-120"/>
              </a:rPr>
              <a:t>Adopt a responsible disclosure approach by promptly reporting any discovered vulnerabilities to the target organization. This allows them to address the issues and implement appropriate security measures before the information is made publicly available.</a:t>
            </a:r>
            <a:endParaRPr lang="en-US" sz="1194" dirty="0"/>
          </a:p>
        </p:txBody>
      </p:sp>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613886" y="1325285"/>
            <a:ext cx="7916227" cy="1153954"/>
          </a:xfrm>
          <a:prstGeom prst="rect">
            <a:avLst/>
          </a:prstGeom>
          <a:noFill/>
          <a:ln/>
        </p:spPr>
        <p:txBody>
          <a:bodyPr wrap="square" rtlCol="0" anchor="t"/>
          <a:lstStyle/>
          <a:p>
            <a:pPr indent="0" marL="0">
              <a:lnSpc>
                <a:spcPts val="4543"/>
              </a:lnSpc>
              <a:buNone/>
            </a:pPr>
            <a:r>
              <a:rPr lang="en-US" sz="3635" b="1" dirty="0">
                <a:solidFill>
                  <a:srgbClr val="7068F4"/>
                </a:solidFill>
                <a:latin typeface="Barlow" pitchFamily="34" charset="0"/>
                <a:ea typeface="Barlow" pitchFamily="34" charset="-122"/>
                <a:cs typeface="Barlow" pitchFamily="34" charset="-120"/>
              </a:rPr>
              <a:t>Understanding the Mindset of a Bug Hunter</a:t>
            </a:r>
            <a:endParaRPr lang="en-US" sz="3635" dirty="0"/>
          </a:p>
        </p:txBody>
      </p:sp>
      <p:sp>
        <p:nvSpPr>
          <p:cNvPr id="6" name="Shape 2"/>
          <p:cNvSpPr/>
          <p:nvPr/>
        </p:nvSpPr>
        <p:spPr>
          <a:xfrm>
            <a:off x="613886" y="2939534"/>
            <a:ext cx="394573" cy="394573"/>
          </a:xfrm>
          <a:prstGeom prst="roundRect">
            <a:avLst>
              <a:gd name="adj" fmla="val 40010"/>
            </a:avLst>
          </a:prstGeom>
          <a:solidFill>
            <a:srgbClr val="EEEFF5"/>
          </a:solidFill>
          <a:ln/>
        </p:spPr>
      </p:sp>
      <p:sp>
        <p:nvSpPr>
          <p:cNvPr id="7" name="Text 3"/>
          <p:cNvSpPr/>
          <p:nvPr/>
        </p:nvSpPr>
        <p:spPr>
          <a:xfrm>
            <a:off x="762119" y="2998351"/>
            <a:ext cx="98108" cy="276939"/>
          </a:xfrm>
          <a:prstGeom prst="rect">
            <a:avLst/>
          </a:prstGeom>
          <a:noFill/>
          <a:ln/>
        </p:spPr>
        <p:txBody>
          <a:bodyPr wrap="none" rtlCol="0" anchor="t"/>
          <a:lstStyle/>
          <a:p>
            <a:pPr algn="ctr" indent="0" marL="0">
              <a:lnSpc>
                <a:spcPts val="2181"/>
              </a:lnSpc>
              <a:buNone/>
            </a:pPr>
            <a:r>
              <a:rPr lang="en-US" sz="2181" b="1" dirty="0">
                <a:solidFill>
                  <a:srgbClr val="272525"/>
                </a:solidFill>
                <a:latin typeface="Barlow" pitchFamily="34" charset="0"/>
                <a:ea typeface="Barlow" pitchFamily="34" charset="-122"/>
                <a:cs typeface="Barlow" pitchFamily="34" charset="-120"/>
              </a:rPr>
              <a:t>1</a:t>
            </a:r>
            <a:endParaRPr lang="en-US" sz="2181" dirty="0"/>
          </a:p>
        </p:txBody>
      </p:sp>
      <p:sp>
        <p:nvSpPr>
          <p:cNvPr id="8" name="Text 4"/>
          <p:cNvSpPr/>
          <p:nvPr/>
        </p:nvSpPr>
        <p:spPr>
          <a:xfrm>
            <a:off x="1183838" y="2939534"/>
            <a:ext cx="2307908" cy="288369"/>
          </a:xfrm>
          <a:prstGeom prst="rect">
            <a:avLst/>
          </a:prstGeom>
          <a:noFill/>
          <a:ln/>
        </p:spPr>
        <p:txBody>
          <a:bodyPr wrap="none" rtlCol="0" anchor="t"/>
          <a:lstStyle/>
          <a:p>
            <a:pPr indent="0" marL="0">
              <a:lnSpc>
                <a:spcPts val="2272"/>
              </a:lnSpc>
              <a:buNone/>
            </a:pPr>
            <a:r>
              <a:rPr lang="en-US" sz="1817" b="1" dirty="0">
                <a:solidFill>
                  <a:srgbClr val="272525"/>
                </a:solidFill>
                <a:latin typeface="Barlow" pitchFamily="34" charset="0"/>
                <a:ea typeface="Barlow" pitchFamily="34" charset="-122"/>
                <a:cs typeface="Barlow" pitchFamily="34" charset="-120"/>
              </a:rPr>
              <a:t>Curiosity</a:t>
            </a:r>
            <a:endParaRPr lang="en-US" sz="1817" dirty="0"/>
          </a:p>
        </p:txBody>
      </p:sp>
      <p:sp>
        <p:nvSpPr>
          <p:cNvPr id="9" name="Text 5"/>
          <p:cNvSpPr/>
          <p:nvPr/>
        </p:nvSpPr>
        <p:spPr>
          <a:xfrm>
            <a:off x="1183838" y="3333036"/>
            <a:ext cx="3300532" cy="1963579"/>
          </a:xfrm>
          <a:prstGeom prst="rect">
            <a:avLst/>
          </a:prstGeom>
          <a:noFill/>
          <a:ln/>
        </p:spPr>
        <p:txBody>
          <a:bodyPr wrap="square" rtlCol="0" anchor="t"/>
          <a:lstStyle/>
          <a:p>
            <a:pPr indent="0" marL="0">
              <a:lnSpc>
                <a:spcPts val="2210"/>
              </a:lnSpc>
              <a:buNone/>
            </a:pPr>
            <a:r>
              <a:rPr lang="en-US" sz="1381" dirty="0">
                <a:solidFill>
                  <a:srgbClr val="272525"/>
                </a:solidFill>
                <a:latin typeface="Montserrat" pitchFamily="34" charset="0"/>
                <a:ea typeface="Montserrat" pitchFamily="34" charset="-122"/>
                <a:cs typeface="Montserrat" pitchFamily="34" charset="-120"/>
              </a:rPr>
              <a:t>Successful bug hunters possess an insatiable curiosity, constantly questioning the inner workings of systems and probing for potential weaknesses. This inquisitive nature drives them to explore the unknown and uncover hidden vulnerabilities.</a:t>
            </a:r>
            <a:endParaRPr lang="en-US" sz="1381" dirty="0"/>
          </a:p>
        </p:txBody>
      </p:sp>
      <p:sp>
        <p:nvSpPr>
          <p:cNvPr id="10" name="Shape 6"/>
          <p:cNvSpPr/>
          <p:nvPr/>
        </p:nvSpPr>
        <p:spPr>
          <a:xfrm>
            <a:off x="4659749" y="2939534"/>
            <a:ext cx="394573" cy="394573"/>
          </a:xfrm>
          <a:prstGeom prst="roundRect">
            <a:avLst>
              <a:gd name="adj" fmla="val 40010"/>
            </a:avLst>
          </a:prstGeom>
          <a:solidFill>
            <a:srgbClr val="EEEFF5"/>
          </a:solidFill>
          <a:ln/>
        </p:spPr>
      </p:sp>
      <p:sp>
        <p:nvSpPr>
          <p:cNvPr id="11" name="Text 7"/>
          <p:cNvSpPr/>
          <p:nvPr/>
        </p:nvSpPr>
        <p:spPr>
          <a:xfrm>
            <a:off x="4779526" y="2998351"/>
            <a:ext cx="155019" cy="276939"/>
          </a:xfrm>
          <a:prstGeom prst="rect">
            <a:avLst/>
          </a:prstGeom>
          <a:noFill/>
          <a:ln/>
        </p:spPr>
        <p:txBody>
          <a:bodyPr wrap="none" rtlCol="0" anchor="t"/>
          <a:lstStyle/>
          <a:p>
            <a:pPr algn="ctr" indent="0" marL="0">
              <a:lnSpc>
                <a:spcPts val="2181"/>
              </a:lnSpc>
              <a:buNone/>
            </a:pPr>
            <a:r>
              <a:rPr lang="en-US" sz="2181" b="1" dirty="0">
                <a:solidFill>
                  <a:srgbClr val="272525"/>
                </a:solidFill>
                <a:latin typeface="Barlow" pitchFamily="34" charset="0"/>
                <a:ea typeface="Barlow" pitchFamily="34" charset="-122"/>
                <a:cs typeface="Barlow" pitchFamily="34" charset="-120"/>
              </a:rPr>
              <a:t>2</a:t>
            </a:r>
            <a:endParaRPr lang="en-US" sz="2181" dirty="0"/>
          </a:p>
        </p:txBody>
      </p:sp>
      <p:sp>
        <p:nvSpPr>
          <p:cNvPr id="12" name="Text 8"/>
          <p:cNvSpPr/>
          <p:nvPr/>
        </p:nvSpPr>
        <p:spPr>
          <a:xfrm>
            <a:off x="5229701" y="2939534"/>
            <a:ext cx="2307908" cy="288369"/>
          </a:xfrm>
          <a:prstGeom prst="rect">
            <a:avLst/>
          </a:prstGeom>
          <a:noFill/>
          <a:ln/>
        </p:spPr>
        <p:txBody>
          <a:bodyPr wrap="none" rtlCol="0" anchor="t"/>
          <a:lstStyle/>
          <a:p>
            <a:pPr indent="0" marL="0">
              <a:lnSpc>
                <a:spcPts val="2272"/>
              </a:lnSpc>
              <a:buNone/>
            </a:pPr>
            <a:r>
              <a:rPr lang="en-US" sz="1817" b="1" dirty="0">
                <a:solidFill>
                  <a:srgbClr val="272525"/>
                </a:solidFill>
                <a:latin typeface="Barlow" pitchFamily="34" charset="0"/>
                <a:ea typeface="Barlow" pitchFamily="34" charset="-122"/>
                <a:cs typeface="Barlow" pitchFamily="34" charset="-120"/>
              </a:rPr>
              <a:t>Persistence</a:t>
            </a:r>
            <a:endParaRPr lang="en-US" sz="1817" dirty="0"/>
          </a:p>
        </p:txBody>
      </p:sp>
      <p:sp>
        <p:nvSpPr>
          <p:cNvPr id="13" name="Text 9"/>
          <p:cNvSpPr/>
          <p:nvPr/>
        </p:nvSpPr>
        <p:spPr>
          <a:xfrm>
            <a:off x="5229701" y="3333036"/>
            <a:ext cx="3300532" cy="1963579"/>
          </a:xfrm>
          <a:prstGeom prst="rect">
            <a:avLst/>
          </a:prstGeom>
          <a:noFill/>
          <a:ln/>
        </p:spPr>
        <p:txBody>
          <a:bodyPr wrap="square" rtlCol="0" anchor="t"/>
          <a:lstStyle/>
          <a:p>
            <a:pPr indent="0" marL="0">
              <a:lnSpc>
                <a:spcPts val="2210"/>
              </a:lnSpc>
              <a:buNone/>
            </a:pPr>
            <a:r>
              <a:rPr lang="en-US" sz="1381" dirty="0">
                <a:solidFill>
                  <a:srgbClr val="272525"/>
                </a:solidFill>
                <a:latin typeface="Montserrat" pitchFamily="34" charset="0"/>
                <a:ea typeface="Montserrat" pitchFamily="34" charset="-122"/>
                <a:cs typeface="Montserrat" pitchFamily="34" charset="-120"/>
              </a:rPr>
              <a:t>Bug hunting requires patience and determination. Vulnerabilities can be elusive, and the path to uncovering them may be long and winding. Persistent bug hunters are willing to experiment, iterate, and never give up until they find that critical flaw.</a:t>
            </a:r>
            <a:endParaRPr lang="en-US" sz="1381" dirty="0"/>
          </a:p>
        </p:txBody>
      </p:sp>
      <p:sp>
        <p:nvSpPr>
          <p:cNvPr id="14" name="Shape 10"/>
          <p:cNvSpPr/>
          <p:nvPr/>
        </p:nvSpPr>
        <p:spPr>
          <a:xfrm>
            <a:off x="613886" y="5669280"/>
            <a:ext cx="394573" cy="394573"/>
          </a:xfrm>
          <a:prstGeom prst="roundRect">
            <a:avLst>
              <a:gd name="adj" fmla="val 40010"/>
            </a:avLst>
          </a:prstGeom>
          <a:solidFill>
            <a:srgbClr val="EEEFF5"/>
          </a:solidFill>
          <a:ln/>
        </p:spPr>
      </p:sp>
      <p:sp>
        <p:nvSpPr>
          <p:cNvPr id="15" name="Text 11"/>
          <p:cNvSpPr/>
          <p:nvPr/>
        </p:nvSpPr>
        <p:spPr>
          <a:xfrm>
            <a:off x="736402" y="5728097"/>
            <a:ext cx="149543" cy="276939"/>
          </a:xfrm>
          <a:prstGeom prst="rect">
            <a:avLst/>
          </a:prstGeom>
          <a:noFill/>
          <a:ln/>
        </p:spPr>
        <p:txBody>
          <a:bodyPr wrap="none" rtlCol="0" anchor="t"/>
          <a:lstStyle/>
          <a:p>
            <a:pPr algn="ctr" indent="0" marL="0">
              <a:lnSpc>
                <a:spcPts val="2181"/>
              </a:lnSpc>
              <a:buNone/>
            </a:pPr>
            <a:r>
              <a:rPr lang="en-US" sz="2181" b="1" dirty="0">
                <a:solidFill>
                  <a:srgbClr val="272525"/>
                </a:solidFill>
                <a:latin typeface="Barlow" pitchFamily="34" charset="0"/>
                <a:ea typeface="Barlow" pitchFamily="34" charset="-122"/>
                <a:cs typeface="Barlow" pitchFamily="34" charset="-120"/>
              </a:rPr>
              <a:t>3</a:t>
            </a:r>
            <a:endParaRPr lang="en-US" sz="2181" dirty="0"/>
          </a:p>
        </p:txBody>
      </p:sp>
      <p:sp>
        <p:nvSpPr>
          <p:cNvPr id="16" name="Text 12"/>
          <p:cNvSpPr/>
          <p:nvPr/>
        </p:nvSpPr>
        <p:spPr>
          <a:xfrm>
            <a:off x="1183838" y="5669280"/>
            <a:ext cx="2307908" cy="288369"/>
          </a:xfrm>
          <a:prstGeom prst="rect">
            <a:avLst/>
          </a:prstGeom>
          <a:noFill/>
          <a:ln/>
        </p:spPr>
        <p:txBody>
          <a:bodyPr wrap="none" rtlCol="0" anchor="t"/>
          <a:lstStyle/>
          <a:p>
            <a:pPr indent="0" marL="0">
              <a:lnSpc>
                <a:spcPts val="2272"/>
              </a:lnSpc>
              <a:buNone/>
            </a:pPr>
            <a:r>
              <a:rPr lang="en-US" sz="1817" b="1" dirty="0">
                <a:solidFill>
                  <a:srgbClr val="272525"/>
                </a:solidFill>
                <a:latin typeface="Barlow" pitchFamily="34" charset="0"/>
                <a:ea typeface="Barlow" pitchFamily="34" charset="-122"/>
                <a:cs typeface="Barlow" pitchFamily="34" charset="-120"/>
              </a:rPr>
              <a:t>Attention to Detail</a:t>
            </a:r>
            <a:endParaRPr lang="en-US" sz="1817" dirty="0"/>
          </a:p>
        </p:txBody>
      </p:sp>
      <p:sp>
        <p:nvSpPr>
          <p:cNvPr id="17" name="Text 13"/>
          <p:cNvSpPr/>
          <p:nvPr/>
        </p:nvSpPr>
        <p:spPr>
          <a:xfrm>
            <a:off x="1183838" y="6062782"/>
            <a:ext cx="7346275" cy="841534"/>
          </a:xfrm>
          <a:prstGeom prst="rect">
            <a:avLst/>
          </a:prstGeom>
          <a:noFill/>
          <a:ln/>
        </p:spPr>
        <p:txBody>
          <a:bodyPr wrap="square" rtlCol="0" anchor="t"/>
          <a:lstStyle/>
          <a:p>
            <a:pPr indent="0" marL="0">
              <a:lnSpc>
                <a:spcPts val="2210"/>
              </a:lnSpc>
              <a:buNone/>
            </a:pPr>
            <a:r>
              <a:rPr lang="en-US" sz="1381" dirty="0">
                <a:solidFill>
                  <a:srgbClr val="272525"/>
                </a:solidFill>
                <a:latin typeface="Montserrat" pitchFamily="34" charset="0"/>
                <a:ea typeface="Montserrat" pitchFamily="34" charset="-122"/>
                <a:cs typeface="Montserrat" pitchFamily="34" charset="-120"/>
              </a:rPr>
              <a:t>The ability to meticulously analyze code, configurations, and system behavior is essential. Bug hunters must have a keen eye for detail, spotting subtle inconsistencies and anomalies that could lead them to valuable discoveries.</a:t>
            </a:r>
            <a:endParaRPr lang="en-US" sz="1381" dirty="0"/>
          </a:p>
        </p:txBody>
      </p:sp>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758309" y="1360646"/>
            <a:ext cx="13113782" cy="1425416"/>
          </a:xfrm>
          <a:prstGeom prst="rect">
            <a:avLst/>
          </a:prstGeom>
          <a:noFill/>
          <a:ln/>
        </p:spPr>
        <p:txBody>
          <a:bodyPr wrap="square" rtlCol="0" anchor="t"/>
          <a:lstStyle/>
          <a:p>
            <a:pPr indent="0" marL="0">
              <a:lnSpc>
                <a:spcPts val="5612"/>
              </a:lnSpc>
              <a:buNone/>
            </a:pPr>
            <a:r>
              <a:rPr lang="en-US" sz="4489" b="1" dirty="0">
                <a:solidFill>
                  <a:srgbClr val="7068F4"/>
                </a:solidFill>
                <a:latin typeface="Barlow" pitchFamily="34" charset="0"/>
                <a:ea typeface="Barlow" pitchFamily="34" charset="-122"/>
                <a:cs typeface="Barlow" pitchFamily="34" charset="-120"/>
              </a:rPr>
              <a:t>Reconnaissance: Gathering Information about the Target</a:t>
            </a:r>
            <a:endParaRPr lang="en-US" sz="4489" dirty="0"/>
          </a:p>
        </p:txBody>
      </p:sp>
      <p:sp>
        <p:nvSpPr>
          <p:cNvPr id="5" name="Text 2"/>
          <p:cNvSpPr/>
          <p:nvPr/>
        </p:nvSpPr>
        <p:spPr>
          <a:xfrm>
            <a:off x="758309" y="3327559"/>
            <a:ext cx="3801547" cy="356235"/>
          </a:xfrm>
          <a:prstGeom prst="rect">
            <a:avLst/>
          </a:prstGeom>
          <a:noFill/>
          <a:ln/>
        </p:spPr>
        <p:txBody>
          <a:bodyPr wrap="none" rtlCol="0" anchor="t"/>
          <a:lstStyle/>
          <a:p>
            <a:pPr indent="0" marL="0">
              <a:lnSpc>
                <a:spcPts val="2806"/>
              </a:lnSpc>
              <a:buNone/>
            </a:pPr>
            <a:r>
              <a:rPr lang="en-US" sz="2245" b="1" dirty="0">
                <a:solidFill>
                  <a:srgbClr val="7068F4"/>
                </a:solidFill>
                <a:latin typeface="Barlow" pitchFamily="34" charset="0"/>
                <a:ea typeface="Barlow" pitchFamily="34" charset="-122"/>
                <a:cs typeface="Barlow" pitchFamily="34" charset="-120"/>
              </a:rPr>
              <a:t>Passive Information Gathering</a:t>
            </a:r>
            <a:endParaRPr lang="en-US" sz="2245" dirty="0"/>
          </a:p>
        </p:txBody>
      </p:sp>
      <p:sp>
        <p:nvSpPr>
          <p:cNvPr id="6" name="Text 3"/>
          <p:cNvSpPr/>
          <p:nvPr/>
        </p:nvSpPr>
        <p:spPr>
          <a:xfrm>
            <a:off x="758309" y="3900368"/>
            <a:ext cx="4018359" cy="2773680"/>
          </a:xfrm>
          <a:prstGeom prst="rect">
            <a:avLst/>
          </a:prstGeom>
          <a:noFill/>
          <a:ln/>
        </p:spPr>
        <p:txBody>
          <a:bodyPr wrap="square" rtlCol="0" anchor="t"/>
          <a:lstStyle/>
          <a:p>
            <a:pPr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Begin your reconnaissance by gathering publicly available information about the target, such as domain registrations, social media profiles, and online footprints. This passive approach helps you understand the target's ecosystem and identify potential entry points.</a:t>
            </a:r>
            <a:endParaRPr lang="en-US" sz="1706" dirty="0"/>
          </a:p>
        </p:txBody>
      </p:sp>
      <p:sp>
        <p:nvSpPr>
          <p:cNvPr id="7" name="Text 4"/>
          <p:cNvSpPr/>
          <p:nvPr/>
        </p:nvSpPr>
        <p:spPr>
          <a:xfrm>
            <a:off x="5312926" y="3327559"/>
            <a:ext cx="2850713" cy="356235"/>
          </a:xfrm>
          <a:prstGeom prst="rect">
            <a:avLst/>
          </a:prstGeom>
          <a:noFill/>
          <a:ln/>
        </p:spPr>
        <p:txBody>
          <a:bodyPr wrap="none" rtlCol="0" anchor="t"/>
          <a:lstStyle/>
          <a:p>
            <a:pPr indent="0" marL="0">
              <a:lnSpc>
                <a:spcPts val="2806"/>
              </a:lnSpc>
              <a:buNone/>
            </a:pPr>
            <a:r>
              <a:rPr lang="en-US" sz="2245" b="1" dirty="0">
                <a:solidFill>
                  <a:srgbClr val="7068F4"/>
                </a:solidFill>
                <a:latin typeface="Barlow" pitchFamily="34" charset="0"/>
                <a:ea typeface="Barlow" pitchFamily="34" charset="-122"/>
                <a:cs typeface="Barlow" pitchFamily="34" charset="-120"/>
              </a:rPr>
              <a:t>Active Scanning</a:t>
            </a:r>
            <a:endParaRPr lang="en-US" sz="2245" dirty="0"/>
          </a:p>
        </p:txBody>
      </p:sp>
      <p:sp>
        <p:nvSpPr>
          <p:cNvPr id="8" name="Text 5"/>
          <p:cNvSpPr/>
          <p:nvPr/>
        </p:nvSpPr>
        <p:spPr>
          <a:xfrm>
            <a:off x="5312926" y="3900368"/>
            <a:ext cx="4018359" cy="2426970"/>
          </a:xfrm>
          <a:prstGeom prst="rect">
            <a:avLst/>
          </a:prstGeom>
          <a:noFill/>
          <a:ln/>
        </p:spPr>
        <p:txBody>
          <a:bodyPr wrap="square" rtlCol="0" anchor="t"/>
          <a:lstStyle/>
          <a:p>
            <a:pPr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Employ active scanning techniques to uncover details about the target's infrastructure, including open ports, running services, and potential vulnerabilities. Tools like Nmap and Shodan can be invaluable in this stage of the bug hunting process.</a:t>
            </a:r>
            <a:endParaRPr lang="en-US" sz="1706" dirty="0"/>
          </a:p>
        </p:txBody>
      </p:sp>
      <p:sp>
        <p:nvSpPr>
          <p:cNvPr id="9" name="Text 6"/>
          <p:cNvSpPr/>
          <p:nvPr/>
        </p:nvSpPr>
        <p:spPr>
          <a:xfrm>
            <a:off x="9867543" y="3327559"/>
            <a:ext cx="2850713" cy="356235"/>
          </a:xfrm>
          <a:prstGeom prst="rect">
            <a:avLst/>
          </a:prstGeom>
          <a:noFill/>
          <a:ln/>
        </p:spPr>
        <p:txBody>
          <a:bodyPr wrap="none" rtlCol="0" anchor="t"/>
          <a:lstStyle/>
          <a:p>
            <a:pPr indent="0" marL="0">
              <a:lnSpc>
                <a:spcPts val="2806"/>
              </a:lnSpc>
              <a:buNone/>
            </a:pPr>
            <a:r>
              <a:rPr lang="en-US" sz="2245" b="1" dirty="0">
                <a:solidFill>
                  <a:srgbClr val="7068F4"/>
                </a:solidFill>
                <a:latin typeface="Barlow" pitchFamily="34" charset="0"/>
                <a:ea typeface="Barlow" pitchFamily="34" charset="-122"/>
                <a:cs typeface="Barlow" pitchFamily="34" charset="-120"/>
              </a:rPr>
              <a:t>Social Engineering</a:t>
            </a:r>
            <a:endParaRPr lang="en-US" sz="2245" dirty="0"/>
          </a:p>
        </p:txBody>
      </p:sp>
      <p:sp>
        <p:nvSpPr>
          <p:cNvPr id="10" name="Text 7"/>
          <p:cNvSpPr/>
          <p:nvPr/>
        </p:nvSpPr>
        <p:spPr>
          <a:xfrm>
            <a:off x="9867543" y="3900368"/>
            <a:ext cx="4018359" cy="2773680"/>
          </a:xfrm>
          <a:prstGeom prst="rect">
            <a:avLst/>
          </a:prstGeom>
          <a:noFill/>
          <a:ln/>
        </p:spPr>
        <p:txBody>
          <a:bodyPr wrap="square" rtlCol="0" anchor="t"/>
          <a:lstStyle/>
          <a:p>
            <a:pPr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Leverage social engineering techniques to gather additional information directly from the target's employees or stakeholders. This can provide insights into internal processes, policies, and potential weaknesses that could be exploited.</a:t>
            </a:r>
            <a:endParaRPr lang="en-US" sz="1706"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14630400" cy="1895713"/>
          </a:xfrm>
          <a:prstGeom prst="rect">
            <a:avLst/>
          </a:prstGeom>
        </p:spPr>
      </p:pic>
      <p:sp>
        <p:nvSpPr>
          <p:cNvPr id="5" name="Text 1"/>
          <p:cNvSpPr/>
          <p:nvPr/>
        </p:nvSpPr>
        <p:spPr>
          <a:xfrm>
            <a:off x="2036921" y="2706053"/>
            <a:ext cx="10409039" cy="498872"/>
          </a:xfrm>
          <a:prstGeom prst="rect">
            <a:avLst/>
          </a:prstGeom>
          <a:noFill/>
          <a:ln/>
        </p:spPr>
        <p:txBody>
          <a:bodyPr wrap="none" rtlCol="0" anchor="t"/>
          <a:lstStyle/>
          <a:p>
            <a:pPr indent="0" marL="0">
              <a:lnSpc>
                <a:spcPts val="3928"/>
              </a:lnSpc>
              <a:buNone/>
            </a:pPr>
            <a:r>
              <a:rPr lang="en-US" sz="3143" b="1" dirty="0">
                <a:solidFill>
                  <a:srgbClr val="7068F4"/>
                </a:solidFill>
                <a:latin typeface="Barlow" pitchFamily="34" charset="0"/>
                <a:ea typeface="Barlow" pitchFamily="34" charset="-122"/>
                <a:cs typeface="Barlow" pitchFamily="34" charset="-120"/>
              </a:rPr>
              <a:t>Vulnerability Identification: Spotting Potential Weaknesses</a:t>
            </a:r>
            <a:endParaRPr lang="en-US" sz="3143" dirty="0"/>
          </a:p>
        </p:txBody>
      </p:sp>
      <p:sp>
        <p:nvSpPr>
          <p:cNvPr id="6" name="Shape 2"/>
          <p:cNvSpPr/>
          <p:nvPr/>
        </p:nvSpPr>
        <p:spPr>
          <a:xfrm>
            <a:off x="4467463" y="5255181"/>
            <a:ext cx="341233" cy="341233"/>
          </a:xfrm>
          <a:prstGeom prst="roundRect">
            <a:avLst>
              <a:gd name="adj" fmla="val 40001"/>
            </a:avLst>
          </a:prstGeom>
          <a:solidFill>
            <a:srgbClr val="EEEFF5"/>
          </a:solidFill>
          <a:ln/>
        </p:spPr>
      </p:sp>
      <p:sp>
        <p:nvSpPr>
          <p:cNvPr id="7" name="Text 3"/>
          <p:cNvSpPr/>
          <p:nvPr/>
        </p:nvSpPr>
        <p:spPr>
          <a:xfrm>
            <a:off x="4595693" y="5306020"/>
            <a:ext cx="84773" cy="239435"/>
          </a:xfrm>
          <a:prstGeom prst="rect">
            <a:avLst/>
          </a:prstGeom>
          <a:noFill/>
          <a:ln/>
        </p:spPr>
        <p:txBody>
          <a:bodyPr wrap="none" rtlCol="0" anchor="t"/>
          <a:lstStyle/>
          <a:p>
            <a:pPr algn="ctr" indent="0" marL="0">
              <a:lnSpc>
                <a:spcPts val="1886"/>
              </a:lnSpc>
              <a:buNone/>
            </a:pPr>
            <a:r>
              <a:rPr lang="en-US" sz="1886" b="1" dirty="0">
                <a:solidFill>
                  <a:srgbClr val="272525"/>
                </a:solidFill>
                <a:latin typeface="Barlow" pitchFamily="34" charset="0"/>
                <a:ea typeface="Barlow" pitchFamily="34" charset="-122"/>
                <a:cs typeface="Barlow" pitchFamily="34" charset="-120"/>
              </a:rPr>
              <a:t>1</a:t>
            </a:r>
            <a:endParaRPr lang="en-US" sz="1886" dirty="0"/>
          </a:p>
        </p:txBody>
      </p:sp>
      <p:sp>
        <p:nvSpPr>
          <p:cNvPr id="8" name="Text 4"/>
          <p:cNvSpPr/>
          <p:nvPr/>
        </p:nvSpPr>
        <p:spPr>
          <a:xfrm>
            <a:off x="3526988" y="3432334"/>
            <a:ext cx="2222302" cy="249436"/>
          </a:xfrm>
          <a:prstGeom prst="rect">
            <a:avLst/>
          </a:prstGeom>
          <a:noFill/>
          <a:ln/>
        </p:spPr>
        <p:txBody>
          <a:bodyPr wrap="none" rtlCol="0" anchor="t"/>
          <a:lstStyle/>
          <a:p>
            <a:pPr algn="ctr" indent="0" marL="0">
              <a:lnSpc>
                <a:spcPts val="1964"/>
              </a:lnSpc>
              <a:buNone/>
            </a:pPr>
            <a:r>
              <a:rPr lang="en-US" sz="1571" b="1" dirty="0">
                <a:solidFill>
                  <a:srgbClr val="272525"/>
                </a:solidFill>
                <a:latin typeface="Barlow" pitchFamily="34" charset="0"/>
                <a:ea typeface="Barlow" pitchFamily="34" charset="-122"/>
                <a:cs typeface="Barlow" pitchFamily="34" charset="-120"/>
              </a:rPr>
              <a:t>Web Application Analysis</a:t>
            </a:r>
            <a:endParaRPr lang="en-US" sz="1571" dirty="0"/>
          </a:p>
        </p:txBody>
      </p:sp>
      <p:sp>
        <p:nvSpPr>
          <p:cNvPr id="9" name="Text 5"/>
          <p:cNvSpPr/>
          <p:nvPr/>
        </p:nvSpPr>
        <p:spPr>
          <a:xfrm>
            <a:off x="2188488" y="3772733"/>
            <a:ext cx="4899303" cy="970597"/>
          </a:xfrm>
          <a:prstGeom prst="rect">
            <a:avLst/>
          </a:prstGeom>
          <a:noFill/>
          <a:ln/>
        </p:spPr>
        <p:txBody>
          <a:bodyPr wrap="square" rtlCol="0" anchor="t"/>
          <a:lstStyle/>
          <a:p>
            <a:pPr algn="ctr" indent="0" marL="0">
              <a:lnSpc>
                <a:spcPts val="1911"/>
              </a:lnSpc>
              <a:buNone/>
            </a:pPr>
            <a:r>
              <a:rPr lang="en-US" sz="1194" dirty="0">
                <a:solidFill>
                  <a:srgbClr val="272525"/>
                </a:solidFill>
                <a:latin typeface="Montserrat" pitchFamily="34" charset="0"/>
                <a:ea typeface="Montserrat" pitchFamily="34" charset="-122"/>
                <a:cs typeface="Montserrat" pitchFamily="34" charset="-120"/>
              </a:rPr>
              <a:t>Closely examine the target's web applications, focusing on common vulnerabilities like SQL injection, cross-site scripting (XSS), and broken authentication. Leveraging tools like Burp Suite and OWASP ZAP can assist in this process.</a:t>
            </a:r>
            <a:endParaRPr lang="en-US" sz="1194" dirty="0"/>
          </a:p>
        </p:txBody>
      </p:sp>
      <p:sp>
        <p:nvSpPr>
          <p:cNvPr id="10" name="Shape 6"/>
          <p:cNvSpPr/>
          <p:nvPr/>
        </p:nvSpPr>
        <p:spPr>
          <a:xfrm>
            <a:off x="7144464" y="5255181"/>
            <a:ext cx="341233" cy="341233"/>
          </a:xfrm>
          <a:prstGeom prst="roundRect">
            <a:avLst>
              <a:gd name="adj" fmla="val 40001"/>
            </a:avLst>
          </a:prstGeom>
          <a:solidFill>
            <a:srgbClr val="EEEFF5"/>
          </a:solidFill>
          <a:ln/>
        </p:spPr>
      </p:sp>
      <p:sp>
        <p:nvSpPr>
          <p:cNvPr id="11" name="Text 7"/>
          <p:cNvSpPr/>
          <p:nvPr/>
        </p:nvSpPr>
        <p:spPr>
          <a:xfrm>
            <a:off x="7248049" y="5306020"/>
            <a:ext cx="134064" cy="239435"/>
          </a:xfrm>
          <a:prstGeom prst="rect">
            <a:avLst/>
          </a:prstGeom>
          <a:noFill/>
          <a:ln/>
        </p:spPr>
        <p:txBody>
          <a:bodyPr wrap="none" rtlCol="0" anchor="t"/>
          <a:lstStyle/>
          <a:p>
            <a:pPr algn="ctr" indent="0" marL="0">
              <a:lnSpc>
                <a:spcPts val="1886"/>
              </a:lnSpc>
              <a:buNone/>
            </a:pPr>
            <a:r>
              <a:rPr lang="en-US" sz="1886" b="1" dirty="0">
                <a:solidFill>
                  <a:srgbClr val="272525"/>
                </a:solidFill>
                <a:latin typeface="Barlow" pitchFamily="34" charset="0"/>
                <a:ea typeface="Barlow" pitchFamily="34" charset="-122"/>
                <a:cs typeface="Barlow" pitchFamily="34" charset="-120"/>
              </a:rPr>
              <a:t>2</a:t>
            </a:r>
            <a:endParaRPr lang="en-US" sz="1886" dirty="0"/>
          </a:p>
        </p:txBody>
      </p:sp>
      <p:sp>
        <p:nvSpPr>
          <p:cNvPr id="12" name="Text 8"/>
          <p:cNvSpPr/>
          <p:nvPr/>
        </p:nvSpPr>
        <p:spPr>
          <a:xfrm>
            <a:off x="6089809" y="6108263"/>
            <a:ext cx="2450663" cy="249436"/>
          </a:xfrm>
          <a:prstGeom prst="rect">
            <a:avLst/>
          </a:prstGeom>
          <a:noFill/>
          <a:ln/>
        </p:spPr>
        <p:txBody>
          <a:bodyPr wrap="none" rtlCol="0" anchor="t"/>
          <a:lstStyle/>
          <a:p>
            <a:pPr algn="ctr" indent="0" marL="0">
              <a:lnSpc>
                <a:spcPts val="1964"/>
              </a:lnSpc>
              <a:buNone/>
            </a:pPr>
            <a:r>
              <a:rPr lang="en-US" sz="1571" b="1" dirty="0">
                <a:solidFill>
                  <a:srgbClr val="272525"/>
                </a:solidFill>
                <a:latin typeface="Barlow" pitchFamily="34" charset="0"/>
                <a:ea typeface="Barlow" pitchFamily="34" charset="-122"/>
                <a:cs typeface="Barlow" pitchFamily="34" charset="-120"/>
              </a:rPr>
              <a:t>Network Service Inspection</a:t>
            </a:r>
            <a:endParaRPr lang="en-US" sz="1571" dirty="0"/>
          </a:p>
        </p:txBody>
      </p:sp>
      <p:sp>
        <p:nvSpPr>
          <p:cNvPr id="13" name="Text 9"/>
          <p:cNvSpPr/>
          <p:nvPr/>
        </p:nvSpPr>
        <p:spPr>
          <a:xfrm>
            <a:off x="4865489" y="6448663"/>
            <a:ext cx="4899303" cy="970597"/>
          </a:xfrm>
          <a:prstGeom prst="rect">
            <a:avLst/>
          </a:prstGeom>
          <a:noFill/>
          <a:ln/>
        </p:spPr>
        <p:txBody>
          <a:bodyPr wrap="square" rtlCol="0" anchor="t"/>
          <a:lstStyle/>
          <a:p>
            <a:pPr algn="ctr" indent="0" marL="0">
              <a:lnSpc>
                <a:spcPts val="1911"/>
              </a:lnSpc>
              <a:buNone/>
            </a:pPr>
            <a:r>
              <a:rPr lang="en-US" sz="1194" dirty="0">
                <a:solidFill>
                  <a:srgbClr val="272525"/>
                </a:solidFill>
                <a:latin typeface="Montserrat" pitchFamily="34" charset="0"/>
                <a:ea typeface="Montserrat" pitchFamily="34" charset="-122"/>
                <a:cs typeface="Montserrat" pitchFamily="34" charset="-120"/>
              </a:rPr>
              <a:t>Scrutinize the target's network services for potential weaknesses, such as unpatched software, misconfigurations, or exploitable protocols. Tools like Metasploit and Nessus can help in identifying and verifying these vulnerabilities.</a:t>
            </a:r>
            <a:endParaRPr lang="en-US" sz="1194" dirty="0"/>
          </a:p>
        </p:txBody>
      </p:sp>
      <p:sp>
        <p:nvSpPr>
          <p:cNvPr id="14" name="Shape 10"/>
          <p:cNvSpPr/>
          <p:nvPr/>
        </p:nvSpPr>
        <p:spPr>
          <a:xfrm>
            <a:off x="9821585" y="5255181"/>
            <a:ext cx="341233" cy="341233"/>
          </a:xfrm>
          <a:prstGeom prst="roundRect">
            <a:avLst>
              <a:gd name="adj" fmla="val 40001"/>
            </a:avLst>
          </a:prstGeom>
          <a:solidFill>
            <a:srgbClr val="EEEFF5"/>
          </a:solidFill>
          <a:ln/>
        </p:spPr>
      </p:sp>
      <p:sp>
        <p:nvSpPr>
          <p:cNvPr id="15" name="Text 11"/>
          <p:cNvSpPr/>
          <p:nvPr/>
        </p:nvSpPr>
        <p:spPr>
          <a:xfrm>
            <a:off x="9927550" y="5306020"/>
            <a:ext cx="129302" cy="239435"/>
          </a:xfrm>
          <a:prstGeom prst="rect">
            <a:avLst/>
          </a:prstGeom>
          <a:noFill/>
          <a:ln/>
        </p:spPr>
        <p:txBody>
          <a:bodyPr wrap="none" rtlCol="0" anchor="t"/>
          <a:lstStyle/>
          <a:p>
            <a:pPr algn="ctr" indent="0" marL="0">
              <a:lnSpc>
                <a:spcPts val="1886"/>
              </a:lnSpc>
              <a:buNone/>
            </a:pPr>
            <a:r>
              <a:rPr lang="en-US" sz="1886" b="1" dirty="0">
                <a:solidFill>
                  <a:srgbClr val="272525"/>
                </a:solidFill>
                <a:latin typeface="Barlow" pitchFamily="34" charset="0"/>
                <a:ea typeface="Barlow" pitchFamily="34" charset="-122"/>
                <a:cs typeface="Barlow" pitchFamily="34" charset="-120"/>
              </a:rPr>
              <a:t>3</a:t>
            </a:r>
            <a:endParaRPr lang="en-US" sz="1886" dirty="0"/>
          </a:p>
        </p:txBody>
      </p:sp>
      <p:sp>
        <p:nvSpPr>
          <p:cNvPr id="16" name="Text 12"/>
          <p:cNvSpPr/>
          <p:nvPr/>
        </p:nvSpPr>
        <p:spPr>
          <a:xfrm>
            <a:off x="8578334" y="3432334"/>
            <a:ext cx="2827615" cy="249436"/>
          </a:xfrm>
          <a:prstGeom prst="rect">
            <a:avLst/>
          </a:prstGeom>
          <a:noFill/>
          <a:ln/>
        </p:spPr>
        <p:txBody>
          <a:bodyPr wrap="none" rtlCol="0" anchor="t"/>
          <a:lstStyle/>
          <a:p>
            <a:pPr algn="ctr" indent="0" marL="0">
              <a:lnSpc>
                <a:spcPts val="1964"/>
              </a:lnSpc>
              <a:buNone/>
            </a:pPr>
            <a:r>
              <a:rPr lang="en-US" sz="1571" b="1" dirty="0">
                <a:solidFill>
                  <a:srgbClr val="272525"/>
                </a:solidFill>
                <a:latin typeface="Barlow" pitchFamily="34" charset="0"/>
                <a:ea typeface="Barlow" pitchFamily="34" charset="-122"/>
                <a:cs typeface="Barlow" pitchFamily="34" charset="-120"/>
              </a:rPr>
              <a:t>Configuration and Policy Review</a:t>
            </a:r>
            <a:endParaRPr lang="en-US" sz="1571" dirty="0"/>
          </a:p>
        </p:txBody>
      </p:sp>
      <p:sp>
        <p:nvSpPr>
          <p:cNvPr id="17" name="Text 13"/>
          <p:cNvSpPr/>
          <p:nvPr/>
        </p:nvSpPr>
        <p:spPr>
          <a:xfrm>
            <a:off x="7542490" y="3772733"/>
            <a:ext cx="4899422" cy="970597"/>
          </a:xfrm>
          <a:prstGeom prst="rect">
            <a:avLst/>
          </a:prstGeom>
          <a:noFill/>
          <a:ln/>
        </p:spPr>
        <p:txBody>
          <a:bodyPr wrap="square" rtlCol="0" anchor="t"/>
          <a:lstStyle/>
          <a:p>
            <a:pPr algn="ctr" indent="0" marL="0">
              <a:lnSpc>
                <a:spcPts val="1911"/>
              </a:lnSpc>
              <a:buNone/>
            </a:pPr>
            <a:r>
              <a:rPr lang="en-US" sz="1194" dirty="0">
                <a:solidFill>
                  <a:srgbClr val="272525"/>
                </a:solidFill>
                <a:latin typeface="Montserrat" pitchFamily="34" charset="0"/>
                <a:ea typeface="Montserrat" pitchFamily="34" charset="-122"/>
                <a:cs typeface="Montserrat" pitchFamily="34" charset="-120"/>
              </a:rPr>
              <a:t>Analyze the target's security configurations and policies to identify potential loopholes or misalignments that could be leveraged. Pay close attention to access controls, privilege escalation paths, and potential lateral movement opportunities.</a:t>
            </a:r>
            <a:endParaRPr lang="en-US" sz="1194" dirty="0"/>
          </a:p>
        </p:txBody>
      </p:sp>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537329" y="1537573"/>
            <a:ext cx="8069342" cy="1010126"/>
          </a:xfrm>
          <a:prstGeom prst="rect">
            <a:avLst/>
          </a:prstGeom>
          <a:noFill/>
          <a:ln/>
        </p:spPr>
        <p:txBody>
          <a:bodyPr wrap="square" rtlCol="0" anchor="t"/>
          <a:lstStyle/>
          <a:p>
            <a:pPr indent="0" marL="0">
              <a:lnSpc>
                <a:spcPts val="3977"/>
              </a:lnSpc>
              <a:buNone/>
            </a:pPr>
            <a:r>
              <a:rPr lang="en-US" sz="3182" b="1" dirty="0">
                <a:solidFill>
                  <a:srgbClr val="7068F4"/>
                </a:solidFill>
                <a:latin typeface="Barlow" pitchFamily="34" charset="0"/>
                <a:ea typeface="Barlow" pitchFamily="34" charset="-122"/>
                <a:cs typeface="Barlow" pitchFamily="34" charset="-120"/>
              </a:rPr>
              <a:t>Exploitation Techniques: Turning Vulnerabilities into Access</a:t>
            </a:r>
            <a:endParaRPr lang="en-US" sz="3182" dirty="0"/>
          </a:p>
        </p:txBody>
      </p:sp>
      <p:sp>
        <p:nvSpPr>
          <p:cNvPr id="6" name="Shape 2"/>
          <p:cNvSpPr/>
          <p:nvPr/>
        </p:nvSpPr>
        <p:spPr>
          <a:xfrm>
            <a:off x="537329" y="2777966"/>
            <a:ext cx="3957995" cy="1880235"/>
          </a:xfrm>
          <a:prstGeom prst="roundRect">
            <a:avLst>
              <a:gd name="adj" fmla="val 7349"/>
            </a:avLst>
          </a:prstGeom>
          <a:solidFill>
            <a:srgbClr val="EEEFF5"/>
          </a:solidFill>
          <a:ln/>
        </p:spPr>
      </p:sp>
      <p:sp>
        <p:nvSpPr>
          <p:cNvPr id="7" name="Text 3"/>
          <p:cNvSpPr/>
          <p:nvPr/>
        </p:nvSpPr>
        <p:spPr>
          <a:xfrm>
            <a:off x="690801" y="2931438"/>
            <a:ext cx="2020253" cy="252532"/>
          </a:xfrm>
          <a:prstGeom prst="rect">
            <a:avLst/>
          </a:prstGeom>
          <a:noFill/>
          <a:ln/>
        </p:spPr>
        <p:txBody>
          <a:bodyPr wrap="none" rtlCol="0" anchor="t"/>
          <a:lstStyle/>
          <a:p>
            <a:pPr indent="0" marL="0">
              <a:lnSpc>
                <a:spcPts val="1988"/>
              </a:lnSpc>
              <a:buNone/>
            </a:pPr>
            <a:r>
              <a:rPr lang="en-US" sz="1591" b="1" dirty="0">
                <a:solidFill>
                  <a:srgbClr val="272525"/>
                </a:solidFill>
                <a:latin typeface="Barlow" pitchFamily="34" charset="0"/>
                <a:ea typeface="Barlow" pitchFamily="34" charset="-122"/>
                <a:cs typeface="Barlow" pitchFamily="34" charset="-120"/>
              </a:rPr>
              <a:t>Proof of Concept</a:t>
            </a:r>
            <a:endParaRPr lang="en-US" sz="1591" dirty="0"/>
          </a:p>
        </p:txBody>
      </p:sp>
      <p:sp>
        <p:nvSpPr>
          <p:cNvPr id="8" name="Text 4"/>
          <p:cNvSpPr/>
          <p:nvPr/>
        </p:nvSpPr>
        <p:spPr>
          <a:xfrm>
            <a:off x="690801" y="3276005"/>
            <a:ext cx="3651052" cy="1228725"/>
          </a:xfrm>
          <a:prstGeom prst="rect">
            <a:avLst/>
          </a:prstGeom>
          <a:noFill/>
          <a:ln/>
        </p:spPr>
        <p:txBody>
          <a:bodyPr wrap="square" rtlCol="0" anchor="t"/>
          <a:lstStyle/>
          <a:p>
            <a:pPr indent="0" marL="0">
              <a:lnSpc>
                <a:spcPts val="1934"/>
              </a:lnSpc>
              <a:buNone/>
            </a:pPr>
            <a:r>
              <a:rPr lang="en-US" sz="1209" dirty="0">
                <a:solidFill>
                  <a:srgbClr val="272525"/>
                </a:solidFill>
                <a:latin typeface="Montserrat" pitchFamily="34" charset="0"/>
                <a:ea typeface="Montserrat" pitchFamily="34" charset="-122"/>
                <a:cs typeface="Montserrat" pitchFamily="34" charset="-120"/>
              </a:rPr>
              <a:t>Develop a proof of concept to demonstrate the feasibility of your discovered vulnerabilities. This not only validates your findings but also serves as a foundation for further exploitation and privilege escalation.</a:t>
            </a:r>
            <a:endParaRPr lang="en-US" sz="1209" dirty="0"/>
          </a:p>
        </p:txBody>
      </p:sp>
      <p:sp>
        <p:nvSpPr>
          <p:cNvPr id="9" name="Shape 5"/>
          <p:cNvSpPr/>
          <p:nvPr/>
        </p:nvSpPr>
        <p:spPr>
          <a:xfrm>
            <a:off x="4648795" y="2777966"/>
            <a:ext cx="3957995" cy="1880235"/>
          </a:xfrm>
          <a:prstGeom prst="roundRect">
            <a:avLst>
              <a:gd name="adj" fmla="val 7349"/>
            </a:avLst>
          </a:prstGeom>
          <a:solidFill>
            <a:srgbClr val="EEEFF5"/>
          </a:solidFill>
          <a:ln/>
        </p:spPr>
      </p:sp>
      <p:sp>
        <p:nvSpPr>
          <p:cNvPr id="10" name="Text 6"/>
          <p:cNvSpPr/>
          <p:nvPr/>
        </p:nvSpPr>
        <p:spPr>
          <a:xfrm>
            <a:off x="4802267" y="2931438"/>
            <a:ext cx="2020253" cy="252532"/>
          </a:xfrm>
          <a:prstGeom prst="rect">
            <a:avLst/>
          </a:prstGeom>
          <a:noFill/>
          <a:ln/>
        </p:spPr>
        <p:txBody>
          <a:bodyPr wrap="none" rtlCol="0" anchor="t"/>
          <a:lstStyle/>
          <a:p>
            <a:pPr indent="0" marL="0">
              <a:lnSpc>
                <a:spcPts val="1988"/>
              </a:lnSpc>
              <a:buNone/>
            </a:pPr>
            <a:r>
              <a:rPr lang="en-US" sz="1591" b="1" dirty="0">
                <a:solidFill>
                  <a:srgbClr val="272525"/>
                </a:solidFill>
                <a:latin typeface="Barlow" pitchFamily="34" charset="0"/>
                <a:ea typeface="Barlow" pitchFamily="34" charset="-122"/>
                <a:cs typeface="Barlow" pitchFamily="34" charset="-120"/>
              </a:rPr>
              <a:t>Exploit Development</a:t>
            </a:r>
            <a:endParaRPr lang="en-US" sz="1591" dirty="0"/>
          </a:p>
        </p:txBody>
      </p:sp>
      <p:sp>
        <p:nvSpPr>
          <p:cNvPr id="11" name="Text 7"/>
          <p:cNvSpPr/>
          <p:nvPr/>
        </p:nvSpPr>
        <p:spPr>
          <a:xfrm>
            <a:off x="4802267" y="3276005"/>
            <a:ext cx="3651052" cy="1228725"/>
          </a:xfrm>
          <a:prstGeom prst="rect">
            <a:avLst/>
          </a:prstGeom>
          <a:noFill/>
          <a:ln/>
        </p:spPr>
        <p:txBody>
          <a:bodyPr wrap="square" rtlCol="0" anchor="t"/>
          <a:lstStyle/>
          <a:p>
            <a:pPr indent="0" marL="0">
              <a:lnSpc>
                <a:spcPts val="1934"/>
              </a:lnSpc>
              <a:buNone/>
            </a:pPr>
            <a:r>
              <a:rPr lang="en-US" sz="1209" dirty="0">
                <a:solidFill>
                  <a:srgbClr val="272525"/>
                </a:solidFill>
                <a:latin typeface="Montserrat" pitchFamily="34" charset="0"/>
                <a:ea typeface="Montserrat" pitchFamily="34" charset="-122"/>
                <a:cs typeface="Montserrat" pitchFamily="34" charset="-120"/>
              </a:rPr>
              <a:t>Craft custom exploits that leverage the identified vulnerabilities to gain unauthorized access to the target system. This may involve modifying and refining existing exploit code or creating entirely new payloads.</a:t>
            </a:r>
            <a:endParaRPr lang="en-US" sz="1209" dirty="0"/>
          </a:p>
        </p:txBody>
      </p:sp>
      <p:sp>
        <p:nvSpPr>
          <p:cNvPr id="12" name="Shape 8"/>
          <p:cNvSpPr/>
          <p:nvPr/>
        </p:nvSpPr>
        <p:spPr>
          <a:xfrm>
            <a:off x="537329" y="4811673"/>
            <a:ext cx="3957995" cy="1880235"/>
          </a:xfrm>
          <a:prstGeom prst="roundRect">
            <a:avLst>
              <a:gd name="adj" fmla="val 7349"/>
            </a:avLst>
          </a:prstGeom>
          <a:solidFill>
            <a:srgbClr val="EEEFF5"/>
          </a:solidFill>
          <a:ln/>
        </p:spPr>
      </p:sp>
      <p:sp>
        <p:nvSpPr>
          <p:cNvPr id="13" name="Text 9"/>
          <p:cNvSpPr/>
          <p:nvPr/>
        </p:nvSpPr>
        <p:spPr>
          <a:xfrm>
            <a:off x="690801" y="4965144"/>
            <a:ext cx="2020253" cy="252532"/>
          </a:xfrm>
          <a:prstGeom prst="rect">
            <a:avLst/>
          </a:prstGeom>
          <a:noFill/>
          <a:ln/>
        </p:spPr>
        <p:txBody>
          <a:bodyPr wrap="none" rtlCol="0" anchor="t"/>
          <a:lstStyle/>
          <a:p>
            <a:pPr indent="0" marL="0">
              <a:lnSpc>
                <a:spcPts val="1988"/>
              </a:lnSpc>
              <a:buNone/>
            </a:pPr>
            <a:r>
              <a:rPr lang="en-US" sz="1591" b="1" dirty="0">
                <a:solidFill>
                  <a:srgbClr val="272525"/>
                </a:solidFill>
                <a:latin typeface="Barlow" pitchFamily="34" charset="0"/>
                <a:ea typeface="Barlow" pitchFamily="34" charset="-122"/>
                <a:cs typeface="Barlow" pitchFamily="34" charset="-120"/>
              </a:rPr>
              <a:t>Payload Deployment</a:t>
            </a:r>
            <a:endParaRPr lang="en-US" sz="1591" dirty="0"/>
          </a:p>
        </p:txBody>
      </p:sp>
      <p:sp>
        <p:nvSpPr>
          <p:cNvPr id="14" name="Text 10"/>
          <p:cNvSpPr/>
          <p:nvPr/>
        </p:nvSpPr>
        <p:spPr>
          <a:xfrm>
            <a:off x="690801" y="5309711"/>
            <a:ext cx="3651052" cy="1228725"/>
          </a:xfrm>
          <a:prstGeom prst="rect">
            <a:avLst/>
          </a:prstGeom>
          <a:noFill/>
          <a:ln/>
        </p:spPr>
        <p:txBody>
          <a:bodyPr wrap="square" rtlCol="0" anchor="t"/>
          <a:lstStyle/>
          <a:p>
            <a:pPr indent="0" marL="0">
              <a:lnSpc>
                <a:spcPts val="1934"/>
              </a:lnSpc>
              <a:buNone/>
            </a:pPr>
            <a:r>
              <a:rPr lang="en-US" sz="1209" dirty="0">
                <a:solidFill>
                  <a:srgbClr val="272525"/>
                </a:solidFill>
                <a:latin typeface="Montserrat" pitchFamily="34" charset="0"/>
                <a:ea typeface="Montserrat" pitchFamily="34" charset="-122"/>
                <a:cs typeface="Montserrat" pitchFamily="34" charset="-120"/>
              </a:rPr>
              <a:t>Carefully plan and execute the deployment of your exploit payloads, ensuring they can be delivered to the target system without triggering security mechanisms or raising suspicions.</a:t>
            </a:r>
            <a:endParaRPr lang="en-US" sz="1209" dirty="0"/>
          </a:p>
        </p:txBody>
      </p:sp>
      <p:sp>
        <p:nvSpPr>
          <p:cNvPr id="15" name="Shape 11"/>
          <p:cNvSpPr/>
          <p:nvPr/>
        </p:nvSpPr>
        <p:spPr>
          <a:xfrm>
            <a:off x="4648795" y="4811673"/>
            <a:ext cx="3957995" cy="1880235"/>
          </a:xfrm>
          <a:prstGeom prst="roundRect">
            <a:avLst>
              <a:gd name="adj" fmla="val 7349"/>
            </a:avLst>
          </a:prstGeom>
          <a:solidFill>
            <a:srgbClr val="EEEFF5"/>
          </a:solidFill>
          <a:ln/>
        </p:spPr>
      </p:sp>
      <p:sp>
        <p:nvSpPr>
          <p:cNvPr id="16" name="Text 12"/>
          <p:cNvSpPr/>
          <p:nvPr/>
        </p:nvSpPr>
        <p:spPr>
          <a:xfrm>
            <a:off x="4802267" y="4965144"/>
            <a:ext cx="2917746" cy="252532"/>
          </a:xfrm>
          <a:prstGeom prst="rect">
            <a:avLst/>
          </a:prstGeom>
          <a:noFill/>
          <a:ln/>
        </p:spPr>
        <p:txBody>
          <a:bodyPr wrap="none" rtlCol="0" anchor="t"/>
          <a:lstStyle/>
          <a:p>
            <a:pPr indent="0" marL="0">
              <a:lnSpc>
                <a:spcPts val="1988"/>
              </a:lnSpc>
              <a:buNone/>
            </a:pPr>
            <a:r>
              <a:rPr lang="en-US" sz="1591" b="1" dirty="0">
                <a:solidFill>
                  <a:srgbClr val="272525"/>
                </a:solidFill>
                <a:latin typeface="Barlow" pitchFamily="34" charset="0"/>
                <a:ea typeface="Barlow" pitchFamily="34" charset="-122"/>
                <a:cs typeface="Barlow" pitchFamily="34" charset="-120"/>
              </a:rPr>
              <a:t>Troubleshooting and Refinement</a:t>
            </a:r>
            <a:endParaRPr lang="en-US" sz="1591" dirty="0"/>
          </a:p>
        </p:txBody>
      </p:sp>
      <p:sp>
        <p:nvSpPr>
          <p:cNvPr id="17" name="Text 13"/>
          <p:cNvSpPr/>
          <p:nvPr/>
        </p:nvSpPr>
        <p:spPr>
          <a:xfrm>
            <a:off x="4802267" y="5309711"/>
            <a:ext cx="3651052" cy="1228725"/>
          </a:xfrm>
          <a:prstGeom prst="rect">
            <a:avLst/>
          </a:prstGeom>
          <a:noFill/>
          <a:ln/>
        </p:spPr>
        <p:txBody>
          <a:bodyPr wrap="square" rtlCol="0" anchor="t"/>
          <a:lstStyle/>
          <a:p>
            <a:pPr indent="0" marL="0">
              <a:lnSpc>
                <a:spcPts val="1934"/>
              </a:lnSpc>
              <a:buNone/>
            </a:pPr>
            <a:r>
              <a:rPr lang="en-US" sz="1209" dirty="0">
                <a:solidFill>
                  <a:srgbClr val="272525"/>
                </a:solidFill>
                <a:latin typeface="Montserrat" pitchFamily="34" charset="0"/>
                <a:ea typeface="Montserrat" pitchFamily="34" charset="-122"/>
                <a:cs typeface="Montserrat" pitchFamily="34" charset="-120"/>
              </a:rPr>
              <a:t>Be prepared to troubleshoot and refine your exploitation techniques as you encounter unexpected obstacles or system defenses. Persistence and adaptability are key to successful exploitation.</a:t>
            </a:r>
            <a:endParaRPr lang="en-US" sz="1209" dirty="0"/>
          </a:p>
        </p:txBody>
      </p:sp>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017181" y="947738"/>
            <a:ext cx="8082439" cy="997744"/>
          </a:xfrm>
          <a:prstGeom prst="rect">
            <a:avLst/>
          </a:prstGeom>
          <a:noFill/>
          <a:ln/>
        </p:spPr>
        <p:txBody>
          <a:bodyPr wrap="square" rtlCol="0" anchor="t"/>
          <a:lstStyle/>
          <a:p>
            <a:pPr indent="0" marL="0">
              <a:lnSpc>
                <a:spcPts val="3928"/>
              </a:lnSpc>
              <a:buNone/>
            </a:pPr>
            <a:r>
              <a:rPr lang="en-US" sz="3143" b="1" dirty="0">
                <a:solidFill>
                  <a:srgbClr val="7068F4"/>
                </a:solidFill>
                <a:latin typeface="Barlow" pitchFamily="34" charset="0"/>
                <a:ea typeface="Barlow" pitchFamily="34" charset="-122"/>
                <a:cs typeface="Barlow" pitchFamily="34" charset="-120"/>
              </a:rPr>
              <a:t>Privilege Escalation: Gaining Higher Levels of Access</a:t>
            </a:r>
            <a:endParaRPr lang="en-US" sz="3143" dirty="0"/>
          </a:p>
        </p:txBody>
      </p:sp>
      <p:pic>
        <p:nvPicPr>
          <p:cNvPr id="6" name="Image 2" descr="preencoded.png">    </p:cNvPr>
          <p:cNvPicPr>
            <a:picLocks noChangeAspect="1"/>
          </p:cNvPicPr>
          <p:nvPr/>
        </p:nvPicPr>
        <p:blipFill>
          <a:blip r:embed="rId3"/>
          <a:stretch>
            <a:fillRect/>
          </a:stretch>
        </p:blipFill>
        <p:spPr>
          <a:xfrm>
            <a:off x="6017181" y="2172891"/>
            <a:ext cx="379095" cy="379095"/>
          </a:xfrm>
          <a:prstGeom prst="rect">
            <a:avLst/>
          </a:prstGeom>
        </p:spPr>
      </p:pic>
      <p:sp>
        <p:nvSpPr>
          <p:cNvPr id="7" name="Text 2"/>
          <p:cNvSpPr/>
          <p:nvPr/>
        </p:nvSpPr>
        <p:spPr>
          <a:xfrm>
            <a:off x="6017181" y="2703552"/>
            <a:ext cx="1995487" cy="249436"/>
          </a:xfrm>
          <a:prstGeom prst="rect">
            <a:avLst/>
          </a:prstGeom>
          <a:noFill/>
          <a:ln/>
        </p:spPr>
        <p:txBody>
          <a:bodyPr wrap="none" rtlCol="0" anchor="t"/>
          <a:lstStyle/>
          <a:p>
            <a:pPr algn="l" indent="0" marL="0">
              <a:lnSpc>
                <a:spcPts val="1964"/>
              </a:lnSpc>
              <a:buNone/>
            </a:pPr>
            <a:r>
              <a:rPr lang="en-US" sz="1571" b="1" dirty="0">
                <a:solidFill>
                  <a:srgbClr val="272525"/>
                </a:solidFill>
                <a:latin typeface="Barlow" pitchFamily="34" charset="0"/>
                <a:ea typeface="Barlow" pitchFamily="34" charset="-122"/>
                <a:cs typeface="Barlow" pitchFamily="34" charset="-120"/>
              </a:rPr>
              <a:t>Vertical Escalation</a:t>
            </a:r>
            <a:endParaRPr lang="en-US" sz="1571" dirty="0"/>
          </a:p>
        </p:txBody>
      </p:sp>
      <p:sp>
        <p:nvSpPr>
          <p:cNvPr id="8" name="Text 3"/>
          <p:cNvSpPr/>
          <p:nvPr/>
        </p:nvSpPr>
        <p:spPr>
          <a:xfrm>
            <a:off x="6017181" y="3043952"/>
            <a:ext cx="3927515" cy="1455896"/>
          </a:xfrm>
          <a:prstGeom prst="rect">
            <a:avLst/>
          </a:prstGeom>
          <a:noFill/>
          <a:ln/>
        </p:spPr>
        <p:txBody>
          <a:bodyPr wrap="square" rtlCol="0" anchor="t"/>
          <a:lstStyle/>
          <a:p>
            <a:pPr algn="l" indent="0" marL="0">
              <a:lnSpc>
                <a:spcPts val="1911"/>
              </a:lnSpc>
              <a:buNone/>
            </a:pPr>
            <a:r>
              <a:rPr lang="en-US" sz="1194" dirty="0">
                <a:solidFill>
                  <a:srgbClr val="272525"/>
                </a:solidFill>
                <a:latin typeface="Montserrat" pitchFamily="34" charset="0"/>
                <a:ea typeface="Montserrat" pitchFamily="34" charset="-122"/>
                <a:cs typeface="Montserrat" pitchFamily="34" charset="-120"/>
              </a:rPr>
              <a:t>Leverage vulnerabilities and misconfigurations to elevate your access privileges, transitioning from a low-level user to a more privileged administrator or root-level account. This allows you to access sensitive resources and expand your control over the target system.</a:t>
            </a:r>
            <a:endParaRPr lang="en-US" sz="1194" dirty="0"/>
          </a:p>
        </p:txBody>
      </p:sp>
      <p:pic>
        <p:nvPicPr>
          <p:cNvPr id="9" name="Image 3" descr="preencoded.png">    </p:cNvPr>
          <p:cNvPicPr>
            <a:picLocks noChangeAspect="1"/>
          </p:cNvPicPr>
          <p:nvPr/>
        </p:nvPicPr>
        <p:blipFill>
          <a:blip r:embed="rId4"/>
          <a:stretch>
            <a:fillRect/>
          </a:stretch>
        </p:blipFill>
        <p:spPr>
          <a:xfrm>
            <a:off x="10172105" y="2172891"/>
            <a:ext cx="379095" cy="379095"/>
          </a:xfrm>
          <a:prstGeom prst="rect">
            <a:avLst/>
          </a:prstGeom>
        </p:spPr>
      </p:pic>
      <p:sp>
        <p:nvSpPr>
          <p:cNvPr id="10" name="Text 4"/>
          <p:cNvSpPr/>
          <p:nvPr/>
        </p:nvSpPr>
        <p:spPr>
          <a:xfrm>
            <a:off x="10172105" y="2703552"/>
            <a:ext cx="1995487" cy="249436"/>
          </a:xfrm>
          <a:prstGeom prst="rect">
            <a:avLst/>
          </a:prstGeom>
          <a:noFill/>
          <a:ln/>
        </p:spPr>
        <p:txBody>
          <a:bodyPr wrap="none" rtlCol="0" anchor="t"/>
          <a:lstStyle/>
          <a:p>
            <a:pPr algn="l" indent="0" marL="0">
              <a:lnSpc>
                <a:spcPts val="1964"/>
              </a:lnSpc>
              <a:buNone/>
            </a:pPr>
            <a:r>
              <a:rPr lang="en-US" sz="1571" b="1" dirty="0">
                <a:solidFill>
                  <a:srgbClr val="272525"/>
                </a:solidFill>
                <a:latin typeface="Barlow" pitchFamily="34" charset="0"/>
                <a:ea typeface="Barlow" pitchFamily="34" charset="-122"/>
                <a:cs typeface="Barlow" pitchFamily="34" charset="-120"/>
              </a:rPr>
              <a:t>Horizontal Escalation</a:t>
            </a:r>
            <a:endParaRPr lang="en-US" sz="1571" dirty="0"/>
          </a:p>
        </p:txBody>
      </p:sp>
      <p:sp>
        <p:nvSpPr>
          <p:cNvPr id="11" name="Text 5"/>
          <p:cNvSpPr/>
          <p:nvPr/>
        </p:nvSpPr>
        <p:spPr>
          <a:xfrm>
            <a:off x="10172105" y="3043952"/>
            <a:ext cx="3927515" cy="1455896"/>
          </a:xfrm>
          <a:prstGeom prst="rect">
            <a:avLst/>
          </a:prstGeom>
          <a:noFill/>
          <a:ln/>
        </p:spPr>
        <p:txBody>
          <a:bodyPr wrap="square" rtlCol="0" anchor="t"/>
          <a:lstStyle/>
          <a:p>
            <a:pPr algn="l" indent="0" marL="0">
              <a:lnSpc>
                <a:spcPts val="1911"/>
              </a:lnSpc>
              <a:buNone/>
            </a:pPr>
            <a:r>
              <a:rPr lang="en-US" sz="1194" dirty="0">
                <a:solidFill>
                  <a:srgbClr val="272525"/>
                </a:solidFill>
                <a:latin typeface="Montserrat" pitchFamily="34" charset="0"/>
                <a:ea typeface="Montserrat" pitchFamily="34" charset="-122"/>
                <a:cs typeface="Montserrat" pitchFamily="34" charset="-120"/>
              </a:rPr>
              <a:t>Identify opportunities to move laterally within the target environment, accessing additional systems and resources beyond your initial point of entry. This can be accomplished by exploiting trust relationships, shared credentials, or other system design flaws.</a:t>
            </a:r>
            <a:endParaRPr lang="en-US" sz="1194" dirty="0"/>
          </a:p>
        </p:txBody>
      </p:sp>
      <p:pic>
        <p:nvPicPr>
          <p:cNvPr id="12" name="Image 4" descr="preencoded.png">    </p:cNvPr>
          <p:cNvPicPr>
            <a:picLocks noChangeAspect="1"/>
          </p:cNvPicPr>
          <p:nvPr/>
        </p:nvPicPr>
        <p:blipFill>
          <a:blip r:embed="rId5"/>
          <a:stretch>
            <a:fillRect/>
          </a:stretch>
        </p:blipFill>
        <p:spPr>
          <a:xfrm>
            <a:off x="6017181" y="4954786"/>
            <a:ext cx="379095" cy="379095"/>
          </a:xfrm>
          <a:prstGeom prst="rect">
            <a:avLst/>
          </a:prstGeom>
        </p:spPr>
      </p:pic>
      <p:sp>
        <p:nvSpPr>
          <p:cNvPr id="13" name="Text 6"/>
          <p:cNvSpPr/>
          <p:nvPr/>
        </p:nvSpPr>
        <p:spPr>
          <a:xfrm>
            <a:off x="6017181" y="5485448"/>
            <a:ext cx="1995487" cy="249436"/>
          </a:xfrm>
          <a:prstGeom prst="rect">
            <a:avLst/>
          </a:prstGeom>
          <a:noFill/>
          <a:ln/>
        </p:spPr>
        <p:txBody>
          <a:bodyPr wrap="none" rtlCol="0" anchor="t"/>
          <a:lstStyle/>
          <a:p>
            <a:pPr algn="l" indent="0" marL="0">
              <a:lnSpc>
                <a:spcPts val="1964"/>
              </a:lnSpc>
              <a:buNone/>
            </a:pPr>
            <a:r>
              <a:rPr lang="en-US" sz="1571" b="1" dirty="0">
                <a:solidFill>
                  <a:srgbClr val="272525"/>
                </a:solidFill>
                <a:latin typeface="Barlow" pitchFamily="34" charset="0"/>
                <a:ea typeface="Barlow" pitchFamily="34" charset="-122"/>
                <a:cs typeface="Barlow" pitchFamily="34" charset="-120"/>
              </a:rPr>
              <a:t>Data Exfiltration</a:t>
            </a:r>
            <a:endParaRPr lang="en-US" sz="1571" dirty="0"/>
          </a:p>
        </p:txBody>
      </p:sp>
      <p:sp>
        <p:nvSpPr>
          <p:cNvPr id="14" name="Text 7"/>
          <p:cNvSpPr/>
          <p:nvPr/>
        </p:nvSpPr>
        <p:spPr>
          <a:xfrm>
            <a:off x="6017181" y="5825847"/>
            <a:ext cx="3927515" cy="1455896"/>
          </a:xfrm>
          <a:prstGeom prst="rect">
            <a:avLst/>
          </a:prstGeom>
          <a:noFill/>
          <a:ln/>
        </p:spPr>
        <p:txBody>
          <a:bodyPr wrap="square" rtlCol="0" anchor="t"/>
          <a:lstStyle/>
          <a:p>
            <a:pPr algn="l" indent="0" marL="0">
              <a:lnSpc>
                <a:spcPts val="1911"/>
              </a:lnSpc>
              <a:buNone/>
            </a:pPr>
            <a:r>
              <a:rPr lang="en-US" sz="1194" dirty="0">
                <a:solidFill>
                  <a:srgbClr val="272525"/>
                </a:solidFill>
                <a:latin typeface="Montserrat" pitchFamily="34" charset="0"/>
                <a:ea typeface="Montserrat" pitchFamily="34" charset="-122"/>
                <a:cs typeface="Montserrat" pitchFamily="34" charset="-120"/>
              </a:rPr>
              <a:t>Once you've gained elevated privileges, focus on identifying and extracting sensitive data from the target system, such as user accounts, financial records, or intellectual property. This data can be used for further exploitation or responsible disclosure.</a:t>
            </a:r>
            <a:endParaRPr lang="en-US" sz="1194" dirty="0"/>
          </a:p>
        </p:txBody>
      </p:sp>
      <p:pic>
        <p:nvPicPr>
          <p:cNvPr id="15" name="Image 5" descr="preencoded.png">    </p:cNvPr>
          <p:cNvPicPr>
            <a:picLocks noChangeAspect="1"/>
          </p:cNvPicPr>
          <p:nvPr/>
        </p:nvPicPr>
        <p:blipFill>
          <a:blip r:embed="rId6"/>
          <a:stretch>
            <a:fillRect/>
          </a:stretch>
        </p:blipFill>
        <p:spPr>
          <a:xfrm>
            <a:off x="10172105" y="4954786"/>
            <a:ext cx="379095" cy="379095"/>
          </a:xfrm>
          <a:prstGeom prst="rect">
            <a:avLst/>
          </a:prstGeom>
        </p:spPr>
      </p:pic>
      <p:sp>
        <p:nvSpPr>
          <p:cNvPr id="16" name="Text 8"/>
          <p:cNvSpPr/>
          <p:nvPr/>
        </p:nvSpPr>
        <p:spPr>
          <a:xfrm>
            <a:off x="10172105" y="5485448"/>
            <a:ext cx="1995487" cy="249436"/>
          </a:xfrm>
          <a:prstGeom prst="rect">
            <a:avLst/>
          </a:prstGeom>
          <a:noFill/>
          <a:ln/>
        </p:spPr>
        <p:txBody>
          <a:bodyPr wrap="none" rtlCol="0" anchor="t"/>
          <a:lstStyle/>
          <a:p>
            <a:pPr algn="l" indent="0" marL="0">
              <a:lnSpc>
                <a:spcPts val="1964"/>
              </a:lnSpc>
              <a:buNone/>
            </a:pPr>
            <a:r>
              <a:rPr lang="en-US" sz="1571" b="1" dirty="0">
                <a:solidFill>
                  <a:srgbClr val="272525"/>
                </a:solidFill>
                <a:latin typeface="Barlow" pitchFamily="34" charset="0"/>
                <a:ea typeface="Barlow" pitchFamily="34" charset="-122"/>
                <a:cs typeface="Barlow" pitchFamily="34" charset="-120"/>
              </a:rPr>
              <a:t>Maintaining Access</a:t>
            </a:r>
            <a:endParaRPr lang="en-US" sz="1571" dirty="0"/>
          </a:p>
        </p:txBody>
      </p:sp>
      <p:sp>
        <p:nvSpPr>
          <p:cNvPr id="17" name="Text 9"/>
          <p:cNvSpPr/>
          <p:nvPr/>
        </p:nvSpPr>
        <p:spPr>
          <a:xfrm>
            <a:off x="10172105" y="5825847"/>
            <a:ext cx="3927515" cy="1213247"/>
          </a:xfrm>
          <a:prstGeom prst="rect">
            <a:avLst/>
          </a:prstGeom>
          <a:noFill/>
          <a:ln/>
        </p:spPr>
        <p:txBody>
          <a:bodyPr wrap="square" rtlCol="0" anchor="t"/>
          <a:lstStyle/>
          <a:p>
            <a:pPr algn="l" indent="0" marL="0">
              <a:lnSpc>
                <a:spcPts val="1911"/>
              </a:lnSpc>
              <a:buNone/>
            </a:pPr>
            <a:r>
              <a:rPr lang="en-US" sz="1194" dirty="0">
                <a:solidFill>
                  <a:srgbClr val="272525"/>
                </a:solidFill>
                <a:latin typeface="Montserrat" pitchFamily="34" charset="0"/>
                <a:ea typeface="Montserrat" pitchFamily="34" charset="-122"/>
                <a:cs typeface="Montserrat" pitchFamily="34" charset="-120"/>
              </a:rPr>
              <a:t>Implement measures to ensure your continued access to the compromised system, such as installing backdoors, creating new user accounts, or hiding your presence within the target environment.</a:t>
            </a:r>
            <a:endParaRPr lang="en-US" sz="1194" dirty="0"/>
          </a:p>
        </p:txBody>
      </p:sp>
      <p:pic>
        <p:nvPicPr>
          <p:cNvPr id="18" name="Image 6" descr="preencoded.png">
            <a:hlinkClick r:id="rId8" tooltip=""/>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119217" y="931545"/>
            <a:ext cx="7878366" cy="1189673"/>
          </a:xfrm>
          <a:prstGeom prst="rect">
            <a:avLst/>
          </a:prstGeom>
          <a:noFill/>
          <a:ln/>
        </p:spPr>
        <p:txBody>
          <a:bodyPr wrap="square" rtlCol="0" anchor="t"/>
          <a:lstStyle/>
          <a:p>
            <a:pPr indent="0" marL="0">
              <a:lnSpc>
                <a:spcPts val="4684"/>
              </a:lnSpc>
              <a:buNone/>
            </a:pPr>
            <a:r>
              <a:rPr lang="en-US" sz="3747" b="1" dirty="0">
                <a:solidFill>
                  <a:srgbClr val="7068F4"/>
                </a:solidFill>
                <a:latin typeface="Barlow" pitchFamily="34" charset="0"/>
                <a:ea typeface="Barlow" pitchFamily="34" charset="-122"/>
                <a:cs typeface="Barlow" pitchFamily="34" charset="-120"/>
              </a:rPr>
              <a:t>Lateral Movement: Expanding Your Reach Within the System</a:t>
            </a:r>
            <a:endParaRPr lang="en-US" sz="3747" dirty="0"/>
          </a:p>
        </p:txBody>
      </p:sp>
      <p:pic>
        <p:nvPicPr>
          <p:cNvPr id="6" name="Image 2" descr="preencoded.png">    </p:cNvPr>
          <p:cNvPicPr>
            <a:picLocks noChangeAspect="1"/>
          </p:cNvPicPr>
          <p:nvPr/>
        </p:nvPicPr>
        <p:blipFill>
          <a:blip r:embed="rId3"/>
          <a:stretch>
            <a:fillRect/>
          </a:stretch>
        </p:blipFill>
        <p:spPr>
          <a:xfrm>
            <a:off x="6119217" y="2392442"/>
            <a:ext cx="904042" cy="1635204"/>
          </a:xfrm>
          <a:prstGeom prst="rect">
            <a:avLst/>
          </a:prstGeom>
        </p:spPr>
      </p:pic>
      <p:sp>
        <p:nvSpPr>
          <p:cNvPr id="7" name="Text 2"/>
          <p:cNvSpPr/>
          <p:nvPr/>
        </p:nvSpPr>
        <p:spPr>
          <a:xfrm>
            <a:off x="7294483" y="2573179"/>
            <a:ext cx="2379345" cy="297299"/>
          </a:xfrm>
          <a:prstGeom prst="rect">
            <a:avLst/>
          </a:prstGeom>
          <a:noFill/>
          <a:ln/>
        </p:spPr>
        <p:txBody>
          <a:bodyPr wrap="none" rtlCol="0" anchor="t"/>
          <a:lstStyle/>
          <a:p>
            <a:pPr algn="l" indent="0" marL="0">
              <a:lnSpc>
                <a:spcPts val="2342"/>
              </a:lnSpc>
              <a:buNone/>
            </a:pPr>
            <a:r>
              <a:rPr lang="en-US" sz="1874" b="1" dirty="0">
                <a:solidFill>
                  <a:srgbClr val="272525"/>
                </a:solidFill>
                <a:latin typeface="Barlow" pitchFamily="34" charset="0"/>
                <a:ea typeface="Barlow" pitchFamily="34" charset="-122"/>
                <a:cs typeface="Barlow" pitchFamily="34" charset="-120"/>
              </a:rPr>
              <a:t>Credential Harvesting</a:t>
            </a:r>
            <a:endParaRPr lang="en-US" sz="1874" dirty="0"/>
          </a:p>
        </p:txBody>
      </p:sp>
      <p:sp>
        <p:nvSpPr>
          <p:cNvPr id="8" name="Text 3"/>
          <p:cNvSpPr/>
          <p:nvPr/>
        </p:nvSpPr>
        <p:spPr>
          <a:xfrm>
            <a:off x="7294483" y="2978944"/>
            <a:ext cx="6703100" cy="867966"/>
          </a:xfrm>
          <a:prstGeom prst="rect">
            <a:avLst/>
          </a:prstGeom>
          <a:noFill/>
          <a:ln/>
        </p:spPr>
        <p:txBody>
          <a:bodyPr wrap="square" rtlCol="0" anchor="t"/>
          <a:lstStyle/>
          <a:p>
            <a:pPr algn="l" indent="0" marL="0">
              <a:lnSpc>
                <a:spcPts val="2278"/>
              </a:lnSpc>
              <a:buNone/>
            </a:pPr>
            <a:r>
              <a:rPr lang="en-US" sz="1424" dirty="0">
                <a:solidFill>
                  <a:srgbClr val="272525"/>
                </a:solidFill>
                <a:latin typeface="Montserrat" pitchFamily="34" charset="0"/>
                <a:ea typeface="Montserrat" pitchFamily="34" charset="-122"/>
                <a:cs typeface="Montserrat" pitchFamily="34" charset="-120"/>
              </a:rPr>
              <a:t>Gather login credentials, such as usernames and passwords, from the compromised system. These credentials can be used to access other systems and resources within the target environment.</a:t>
            </a:r>
            <a:endParaRPr lang="en-US" sz="1424" dirty="0"/>
          </a:p>
        </p:txBody>
      </p:sp>
      <p:pic>
        <p:nvPicPr>
          <p:cNvPr id="9" name="Image 3" descr="preencoded.png">    </p:cNvPr>
          <p:cNvPicPr>
            <a:picLocks noChangeAspect="1"/>
          </p:cNvPicPr>
          <p:nvPr/>
        </p:nvPicPr>
        <p:blipFill>
          <a:blip r:embed="rId4"/>
          <a:stretch>
            <a:fillRect/>
          </a:stretch>
        </p:blipFill>
        <p:spPr>
          <a:xfrm>
            <a:off x="6119217" y="4027646"/>
            <a:ext cx="904042" cy="1635204"/>
          </a:xfrm>
          <a:prstGeom prst="rect">
            <a:avLst/>
          </a:prstGeom>
        </p:spPr>
      </p:pic>
      <p:sp>
        <p:nvSpPr>
          <p:cNvPr id="10" name="Text 4"/>
          <p:cNvSpPr/>
          <p:nvPr/>
        </p:nvSpPr>
        <p:spPr>
          <a:xfrm>
            <a:off x="7294483" y="4208383"/>
            <a:ext cx="2379345" cy="297299"/>
          </a:xfrm>
          <a:prstGeom prst="rect">
            <a:avLst/>
          </a:prstGeom>
          <a:noFill/>
          <a:ln/>
        </p:spPr>
        <p:txBody>
          <a:bodyPr wrap="none" rtlCol="0" anchor="t"/>
          <a:lstStyle/>
          <a:p>
            <a:pPr algn="l" indent="0" marL="0">
              <a:lnSpc>
                <a:spcPts val="2342"/>
              </a:lnSpc>
              <a:buNone/>
            </a:pPr>
            <a:r>
              <a:rPr lang="en-US" sz="1874" b="1" dirty="0">
                <a:solidFill>
                  <a:srgbClr val="272525"/>
                </a:solidFill>
                <a:latin typeface="Barlow" pitchFamily="34" charset="0"/>
                <a:ea typeface="Barlow" pitchFamily="34" charset="-122"/>
                <a:cs typeface="Barlow" pitchFamily="34" charset="-120"/>
              </a:rPr>
              <a:t>Trust Exploitation</a:t>
            </a:r>
            <a:endParaRPr lang="en-US" sz="1874" dirty="0"/>
          </a:p>
        </p:txBody>
      </p:sp>
      <p:sp>
        <p:nvSpPr>
          <p:cNvPr id="11" name="Text 5"/>
          <p:cNvSpPr/>
          <p:nvPr/>
        </p:nvSpPr>
        <p:spPr>
          <a:xfrm>
            <a:off x="7294483" y="4614148"/>
            <a:ext cx="6703100" cy="867966"/>
          </a:xfrm>
          <a:prstGeom prst="rect">
            <a:avLst/>
          </a:prstGeom>
          <a:noFill/>
          <a:ln/>
        </p:spPr>
        <p:txBody>
          <a:bodyPr wrap="square" rtlCol="0" anchor="t"/>
          <a:lstStyle/>
          <a:p>
            <a:pPr algn="l" indent="0" marL="0">
              <a:lnSpc>
                <a:spcPts val="2278"/>
              </a:lnSpc>
              <a:buNone/>
            </a:pPr>
            <a:r>
              <a:rPr lang="en-US" sz="1424" dirty="0">
                <a:solidFill>
                  <a:srgbClr val="272525"/>
                </a:solidFill>
                <a:latin typeface="Montserrat" pitchFamily="34" charset="0"/>
                <a:ea typeface="Montserrat" pitchFamily="34" charset="-122"/>
                <a:cs typeface="Montserrat" pitchFamily="34" charset="-120"/>
              </a:rPr>
              <a:t>Identify and leverage trust relationships between systems, users, and services to move laterally and gain access to additional resources beyond your initial point of entry.</a:t>
            </a:r>
            <a:endParaRPr lang="en-US" sz="1424" dirty="0"/>
          </a:p>
        </p:txBody>
      </p:sp>
      <p:pic>
        <p:nvPicPr>
          <p:cNvPr id="12" name="Image 4" descr="preencoded.png">    </p:cNvPr>
          <p:cNvPicPr>
            <a:picLocks noChangeAspect="1"/>
          </p:cNvPicPr>
          <p:nvPr/>
        </p:nvPicPr>
        <p:blipFill>
          <a:blip r:embed="rId5"/>
          <a:stretch>
            <a:fillRect/>
          </a:stretch>
        </p:blipFill>
        <p:spPr>
          <a:xfrm>
            <a:off x="6119217" y="5662851"/>
            <a:ext cx="904042" cy="1635204"/>
          </a:xfrm>
          <a:prstGeom prst="rect">
            <a:avLst/>
          </a:prstGeom>
        </p:spPr>
      </p:pic>
      <p:sp>
        <p:nvSpPr>
          <p:cNvPr id="13" name="Text 6"/>
          <p:cNvSpPr/>
          <p:nvPr/>
        </p:nvSpPr>
        <p:spPr>
          <a:xfrm>
            <a:off x="7294483" y="5843588"/>
            <a:ext cx="2379345" cy="297299"/>
          </a:xfrm>
          <a:prstGeom prst="rect">
            <a:avLst/>
          </a:prstGeom>
          <a:noFill/>
          <a:ln/>
        </p:spPr>
        <p:txBody>
          <a:bodyPr wrap="none" rtlCol="0" anchor="t"/>
          <a:lstStyle/>
          <a:p>
            <a:pPr algn="l" indent="0" marL="0">
              <a:lnSpc>
                <a:spcPts val="2342"/>
              </a:lnSpc>
              <a:buNone/>
            </a:pPr>
            <a:r>
              <a:rPr lang="en-US" sz="1874" b="1" dirty="0">
                <a:solidFill>
                  <a:srgbClr val="272525"/>
                </a:solidFill>
                <a:latin typeface="Barlow" pitchFamily="34" charset="0"/>
                <a:ea typeface="Barlow" pitchFamily="34" charset="-122"/>
                <a:cs typeface="Barlow" pitchFamily="34" charset="-120"/>
              </a:rPr>
              <a:t>Backdoor Placement</a:t>
            </a:r>
            <a:endParaRPr lang="en-US" sz="1874" dirty="0"/>
          </a:p>
        </p:txBody>
      </p:sp>
      <p:sp>
        <p:nvSpPr>
          <p:cNvPr id="14" name="Text 7"/>
          <p:cNvSpPr/>
          <p:nvPr/>
        </p:nvSpPr>
        <p:spPr>
          <a:xfrm>
            <a:off x="7294483" y="6249353"/>
            <a:ext cx="6703100" cy="867966"/>
          </a:xfrm>
          <a:prstGeom prst="rect">
            <a:avLst/>
          </a:prstGeom>
          <a:noFill/>
          <a:ln/>
        </p:spPr>
        <p:txBody>
          <a:bodyPr wrap="square" rtlCol="0" anchor="t"/>
          <a:lstStyle/>
          <a:p>
            <a:pPr algn="l" indent="0" marL="0">
              <a:lnSpc>
                <a:spcPts val="2278"/>
              </a:lnSpc>
              <a:buNone/>
            </a:pPr>
            <a:r>
              <a:rPr lang="en-US" sz="1424" dirty="0">
                <a:solidFill>
                  <a:srgbClr val="272525"/>
                </a:solidFill>
                <a:latin typeface="Montserrat" pitchFamily="34" charset="0"/>
                <a:ea typeface="Montserrat" pitchFamily="34" charset="-122"/>
                <a:cs typeface="Montserrat" pitchFamily="34" charset="-120"/>
              </a:rPr>
              <a:t>Strategically place backdoors and other persistence mechanisms in the target system to ensure your continued access and ability to return to the compromised environment at a later time.</a:t>
            </a:r>
            <a:endParaRPr lang="en-US" sz="1424" dirty="0"/>
          </a:p>
        </p:txBody>
      </p:sp>
      <p:pic>
        <p:nvPicPr>
          <p:cNvPr id="15"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758309" y="1121688"/>
            <a:ext cx="7627382" cy="1425416"/>
          </a:xfrm>
          <a:prstGeom prst="rect">
            <a:avLst/>
          </a:prstGeom>
          <a:noFill/>
          <a:ln/>
        </p:spPr>
        <p:txBody>
          <a:bodyPr wrap="square" rtlCol="0" anchor="t"/>
          <a:lstStyle/>
          <a:p>
            <a:pPr indent="0" marL="0">
              <a:lnSpc>
                <a:spcPts val="5612"/>
              </a:lnSpc>
              <a:buNone/>
            </a:pPr>
            <a:r>
              <a:rPr lang="en-US" sz="4489" b="1" dirty="0">
                <a:solidFill>
                  <a:srgbClr val="7068F4"/>
                </a:solidFill>
                <a:latin typeface="Barlow" pitchFamily="34" charset="0"/>
                <a:ea typeface="Barlow" pitchFamily="34" charset="-122"/>
                <a:cs typeface="Barlow" pitchFamily="34" charset="-120"/>
              </a:rPr>
              <a:t>Maintaining Access: Ensuring Your Foothold in the System</a:t>
            </a:r>
            <a:endParaRPr lang="en-US" sz="4489" dirty="0"/>
          </a:p>
        </p:txBody>
      </p:sp>
      <p:sp>
        <p:nvSpPr>
          <p:cNvPr id="6" name="Shape 2"/>
          <p:cNvSpPr/>
          <p:nvPr/>
        </p:nvSpPr>
        <p:spPr>
          <a:xfrm>
            <a:off x="758309" y="2872026"/>
            <a:ext cx="7627382" cy="4235767"/>
          </a:xfrm>
          <a:prstGeom prst="roundRect">
            <a:avLst>
              <a:gd name="adj" fmla="val 4604"/>
            </a:avLst>
          </a:prstGeom>
          <a:noFill/>
          <a:ln w="7620">
            <a:solidFill>
              <a:srgbClr val="000000">
                <a:alpha val="8000"/>
              </a:srgbClr>
            </a:solidFill>
            <a:prstDash val="solid"/>
          </a:ln>
        </p:spPr>
      </p:sp>
      <p:sp>
        <p:nvSpPr>
          <p:cNvPr id="7" name="Shape 3"/>
          <p:cNvSpPr/>
          <p:nvPr/>
        </p:nvSpPr>
        <p:spPr>
          <a:xfrm>
            <a:off x="765929" y="2879646"/>
            <a:ext cx="7612142" cy="968454"/>
          </a:xfrm>
          <a:prstGeom prst="rect">
            <a:avLst/>
          </a:prstGeom>
          <a:solidFill>
            <a:srgbClr val="FFFFFF">
              <a:alpha val="4000"/>
            </a:srgbClr>
          </a:solidFill>
          <a:ln/>
        </p:spPr>
      </p:sp>
      <p:sp>
        <p:nvSpPr>
          <p:cNvPr id="8" name="Text 4"/>
          <p:cNvSpPr/>
          <p:nvPr/>
        </p:nvSpPr>
        <p:spPr>
          <a:xfrm>
            <a:off x="982504" y="3017163"/>
            <a:ext cx="3369112" cy="346710"/>
          </a:xfrm>
          <a:prstGeom prst="rect">
            <a:avLst/>
          </a:prstGeom>
          <a:noFill/>
          <a:ln/>
        </p:spPr>
        <p:txBody>
          <a:bodyPr wrap="none" rtlCol="0" anchor="t"/>
          <a:lstStyle/>
          <a:p>
            <a:pPr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Persistence Mechanisms</a:t>
            </a:r>
            <a:endParaRPr lang="en-US" sz="1706" dirty="0"/>
          </a:p>
        </p:txBody>
      </p:sp>
      <p:sp>
        <p:nvSpPr>
          <p:cNvPr id="9" name="Text 5"/>
          <p:cNvSpPr/>
          <p:nvPr/>
        </p:nvSpPr>
        <p:spPr>
          <a:xfrm>
            <a:off x="4792385" y="3017163"/>
            <a:ext cx="3369112" cy="693420"/>
          </a:xfrm>
          <a:prstGeom prst="rect">
            <a:avLst/>
          </a:prstGeom>
          <a:noFill/>
          <a:ln/>
        </p:spPr>
        <p:txBody>
          <a:bodyPr wrap="square" rtlCol="0" anchor="t"/>
          <a:lstStyle/>
          <a:p>
            <a:pPr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Backdoors, Rootkits, Scheduled Tasks</a:t>
            </a:r>
            <a:endParaRPr lang="en-US" sz="1706" dirty="0"/>
          </a:p>
        </p:txBody>
      </p:sp>
      <p:sp>
        <p:nvSpPr>
          <p:cNvPr id="10" name="Shape 6"/>
          <p:cNvSpPr/>
          <p:nvPr/>
        </p:nvSpPr>
        <p:spPr>
          <a:xfrm>
            <a:off x="765929" y="3848100"/>
            <a:ext cx="7612142" cy="968454"/>
          </a:xfrm>
          <a:prstGeom prst="rect">
            <a:avLst/>
          </a:prstGeom>
          <a:solidFill>
            <a:srgbClr val="000000">
              <a:alpha val="4000"/>
            </a:srgbClr>
          </a:solidFill>
          <a:ln/>
        </p:spPr>
      </p:sp>
      <p:sp>
        <p:nvSpPr>
          <p:cNvPr id="11" name="Text 7"/>
          <p:cNvSpPr/>
          <p:nvPr/>
        </p:nvSpPr>
        <p:spPr>
          <a:xfrm>
            <a:off x="982504" y="3985617"/>
            <a:ext cx="3369112" cy="346710"/>
          </a:xfrm>
          <a:prstGeom prst="rect">
            <a:avLst/>
          </a:prstGeom>
          <a:noFill/>
          <a:ln/>
        </p:spPr>
        <p:txBody>
          <a:bodyPr wrap="none" rtlCol="0" anchor="t"/>
          <a:lstStyle/>
          <a:p>
            <a:pPr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Stealth Techniques</a:t>
            </a:r>
            <a:endParaRPr lang="en-US" sz="1706" dirty="0"/>
          </a:p>
        </p:txBody>
      </p:sp>
      <p:sp>
        <p:nvSpPr>
          <p:cNvPr id="12" name="Text 8"/>
          <p:cNvSpPr/>
          <p:nvPr/>
        </p:nvSpPr>
        <p:spPr>
          <a:xfrm>
            <a:off x="4792385" y="3985617"/>
            <a:ext cx="3369112" cy="693420"/>
          </a:xfrm>
          <a:prstGeom prst="rect">
            <a:avLst/>
          </a:prstGeom>
          <a:noFill/>
          <a:ln/>
        </p:spPr>
        <p:txBody>
          <a:bodyPr wrap="square" rtlCol="0" anchor="t"/>
          <a:lstStyle/>
          <a:p>
            <a:pPr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Hiding Processes, Modifying Logs, Camouflaging Activities</a:t>
            </a:r>
            <a:endParaRPr lang="en-US" sz="1706" dirty="0"/>
          </a:p>
        </p:txBody>
      </p:sp>
      <p:sp>
        <p:nvSpPr>
          <p:cNvPr id="13" name="Shape 9"/>
          <p:cNvSpPr/>
          <p:nvPr/>
        </p:nvSpPr>
        <p:spPr>
          <a:xfrm>
            <a:off x="765929" y="4816554"/>
            <a:ext cx="7612142" cy="968454"/>
          </a:xfrm>
          <a:prstGeom prst="rect">
            <a:avLst/>
          </a:prstGeom>
          <a:solidFill>
            <a:srgbClr val="FFFFFF">
              <a:alpha val="4000"/>
            </a:srgbClr>
          </a:solidFill>
          <a:ln/>
        </p:spPr>
      </p:sp>
      <p:sp>
        <p:nvSpPr>
          <p:cNvPr id="14" name="Text 10"/>
          <p:cNvSpPr/>
          <p:nvPr/>
        </p:nvSpPr>
        <p:spPr>
          <a:xfrm>
            <a:off x="982504" y="4954072"/>
            <a:ext cx="3369112" cy="346710"/>
          </a:xfrm>
          <a:prstGeom prst="rect">
            <a:avLst/>
          </a:prstGeom>
          <a:noFill/>
          <a:ln/>
        </p:spPr>
        <p:txBody>
          <a:bodyPr wrap="none" rtlCol="0" anchor="t"/>
          <a:lstStyle/>
          <a:p>
            <a:pPr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Ongoing Monitoring</a:t>
            </a:r>
            <a:endParaRPr lang="en-US" sz="1706" dirty="0"/>
          </a:p>
        </p:txBody>
      </p:sp>
      <p:sp>
        <p:nvSpPr>
          <p:cNvPr id="15" name="Text 11"/>
          <p:cNvSpPr/>
          <p:nvPr/>
        </p:nvSpPr>
        <p:spPr>
          <a:xfrm>
            <a:off x="4792385" y="4954072"/>
            <a:ext cx="3369112" cy="693420"/>
          </a:xfrm>
          <a:prstGeom prst="rect">
            <a:avLst/>
          </a:prstGeom>
          <a:noFill/>
          <a:ln/>
        </p:spPr>
        <p:txBody>
          <a:bodyPr wrap="square" rtlCol="0" anchor="t"/>
          <a:lstStyle/>
          <a:p>
            <a:pPr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Monitoring System Changes, Detecting Incident Response</a:t>
            </a:r>
            <a:endParaRPr lang="en-US" sz="1706" dirty="0"/>
          </a:p>
        </p:txBody>
      </p:sp>
      <p:sp>
        <p:nvSpPr>
          <p:cNvPr id="16" name="Shape 12"/>
          <p:cNvSpPr/>
          <p:nvPr/>
        </p:nvSpPr>
        <p:spPr>
          <a:xfrm>
            <a:off x="765929" y="5785009"/>
            <a:ext cx="7612142" cy="1315164"/>
          </a:xfrm>
          <a:prstGeom prst="rect">
            <a:avLst/>
          </a:prstGeom>
          <a:solidFill>
            <a:srgbClr val="000000">
              <a:alpha val="4000"/>
            </a:srgbClr>
          </a:solidFill>
          <a:ln/>
        </p:spPr>
      </p:sp>
      <p:sp>
        <p:nvSpPr>
          <p:cNvPr id="17" name="Text 13"/>
          <p:cNvSpPr/>
          <p:nvPr/>
        </p:nvSpPr>
        <p:spPr>
          <a:xfrm>
            <a:off x="982504" y="5922526"/>
            <a:ext cx="3369112" cy="346710"/>
          </a:xfrm>
          <a:prstGeom prst="rect">
            <a:avLst/>
          </a:prstGeom>
          <a:noFill/>
          <a:ln/>
        </p:spPr>
        <p:txBody>
          <a:bodyPr wrap="none" rtlCol="0" anchor="t"/>
          <a:lstStyle/>
          <a:p>
            <a:pPr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Contingency Planning</a:t>
            </a:r>
            <a:endParaRPr lang="en-US" sz="1706" dirty="0"/>
          </a:p>
        </p:txBody>
      </p:sp>
      <p:sp>
        <p:nvSpPr>
          <p:cNvPr id="18" name="Text 14"/>
          <p:cNvSpPr/>
          <p:nvPr/>
        </p:nvSpPr>
        <p:spPr>
          <a:xfrm>
            <a:off x="4792385" y="5922526"/>
            <a:ext cx="3369112" cy="1040130"/>
          </a:xfrm>
          <a:prstGeom prst="rect">
            <a:avLst/>
          </a:prstGeom>
          <a:noFill/>
          <a:ln/>
        </p:spPr>
        <p:txBody>
          <a:bodyPr wrap="square" rtlCol="0" anchor="t"/>
          <a:lstStyle/>
          <a:p>
            <a:pPr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Backup Access Points, Alternate Exploitation Methods</a:t>
            </a:r>
            <a:endParaRPr lang="en-US" sz="1706" dirty="0"/>
          </a:p>
        </p:txBody>
      </p:sp>
      <p:pic>
        <p:nvPicPr>
          <p:cNvPr id="1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758309" y="840581"/>
            <a:ext cx="13113782" cy="1425416"/>
          </a:xfrm>
          <a:prstGeom prst="rect">
            <a:avLst/>
          </a:prstGeom>
          <a:noFill/>
          <a:ln/>
        </p:spPr>
        <p:txBody>
          <a:bodyPr wrap="square" rtlCol="0" anchor="t"/>
          <a:lstStyle/>
          <a:p>
            <a:pPr indent="0" marL="0">
              <a:lnSpc>
                <a:spcPts val="5612"/>
              </a:lnSpc>
              <a:buNone/>
            </a:pPr>
            <a:r>
              <a:rPr lang="en-US" sz="4489" b="1" dirty="0">
                <a:solidFill>
                  <a:srgbClr val="7068F4"/>
                </a:solidFill>
                <a:latin typeface="Barlow" pitchFamily="34" charset="0"/>
                <a:ea typeface="Barlow" pitchFamily="34" charset="-122"/>
                <a:cs typeface="Barlow" pitchFamily="34" charset="-120"/>
              </a:rPr>
              <a:t>Reporting and Disclosure: Responsible Reporting of Found Vulnerabilities</a:t>
            </a:r>
            <a:endParaRPr lang="en-US" sz="4489" dirty="0"/>
          </a:p>
        </p:txBody>
      </p:sp>
      <p:sp>
        <p:nvSpPr>
          <p:cNvPr id="5" name="Text 2"/>
          <p:cNvSpPr/>
          <p:nvPr/>
        </p:nvSpPr>
        <p:spPr>
          <a:xfrm>
            <a:off x="758309" y="2807494"/>
            <a:ext cx="2850713" cy="356235"/>
          </a:xfrm>
          <a:prstGeom prst="rect">
            <a:avLst/>
          </a:prstGeom>
          <a:noFill/>
          <a:ln/>
        </p:spPr>
        <p:txBody>
          <a:bodyPr wrap="none" rtlCol="0" anchor="t"/>
          <a:lstStyle/>
          <a:p>
            <a:pPr indent="0" marL="0">
              <a:lnSpc>
                <a:spcPts val="2806"/>
              </a:lnSpc>
              <a:buNone/>
            </a:pPr>
            <a:r>
              <a:rPr lang="en-US" sz="2245" b="1" dirty="0">
                <a:solidFill>
                  <a:srgbClr val="7068F4"/>
                </a:solidFill>
                <a:latin typeface="Barlow" pitchFamily="34" charset="0"/>
                <a:ea typeface="Barlow" pitchFamily="34" charset="-122"/>
                <a:cs typeface="Barlow" pitchFamily="34" charset="-120"/>
              </a:rPr>
              <a:t>Ethical Considerations</a:t>
            </a:r>
            <a:endParaRPr lang="en-US" sz="2245" dirty="0"/>
          </a:p>
        </p:txBody>
      </p:sp>
      <p:sp>
        <p:nvSpPr>
          <p:cNvPr id="6" name="Text 3"/>
          <p:cNvSpPr/>
          <p:nvPr/>
        </p:nvSpPr>
        <p:spPr>
          <a:xfrm>
            <a:off x="758309" y="3380303"/>
            <a:ext cx="4018359" cy="2773680"/>
          </a:xfrm>
          <a:prstGeom prst="rect">
            <a:avLst/>
          </a:prstGeom>
          <a:noFill/>
          <a:ln/>
        </p:spPr>
        <p:txBody>
          <a:bodyPr wrap="square" rtlCol="0" anchor="t"/>
          <a:lstStyle/>
          <a:p>
            <a:pPr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As a bug hunter, it's essential to operate within ethical boundaries and avoid causing harm or disrupting the target's operations. Responsible disclosure and collaboration with the affected organization are key to addressing vulnerabilities effectively.</a:t>
            </a:r>
            <a:endParaRPr lang="en-US" sz="1706" dirty="0"/>
          </a:p>
        </p:txBody>
      </p:sp>
      <p:sp>
        <p:nvSpPr>
          <p:cNvPr id="7" name="Text 4"/>
          <p:cNvSpPr/>
          <p:nvPr/>
        </p:nvSpPr>
        <p:spPr>
          <a:xfrm>
            <a:off x="5312926" y="2807494"/>
            <a:ext cx="2905125" cy="356235"/>
          </a:xfrm>
          <a:prstGeom prst="rect">
            <a:avLst/>
          </a:prstGeom>
          <a:noFill/>
          <a:ln/>
        </p:spPr>
        <p:txBody>
          <a:bodyPr wrap="none" rtlCol="0" anchor="t"/>
          <a:lstStyle/>
          <a:p>
            <a:pPr indent="0" marL="0">
              <a:lnSpc>
                <a:spcPts val="2806"/>
              </a:lnSpc>
              <a:buNone/>
            </a:pPr>
            <a:r>
              <a:rPr lang="en-US" sz="2245" b="1" dirty="0">
                <a:solidFill>
                  <a:srgbClr val="7068F4"/>
                </a:solidFill>
                <a:latin typeface="Barlow" pitchFamily="34" charset="0"/>
                <a:ea typeface="Barlow" pitchFamily="34" charset="-122"/>
                <a:cs typeface="Barlow" pitchFamily="34" charset="-120"/>
              </a:rPr>
              <a:t>Vulnerability Reporting</a:t>
            </a:r>
            <a:endParaRPr lang="en-US" sz="2245" dirty="0"/>
          </a:p>
        </p:txBody>
      </p:sp>
      <p:sp>
        <p:nvSpPr>
          <p:cNvPr id="8" name="Text 5"/>
          <p:cNvSpPr/>
          <p:nvPr/>
        </p:nvSpPr>
        <p:spPr>
          <a:xfrm>
            <a:off x="5312926" y="3380303"/>
            <a:ext cx="4018359" cy="3120390"/>
          </a:xfrm>
          <a:prstGeom prst="rect">
            <a:avLst/>
          </a:prstGeom>
          <a:noFill/>
          <a:ln/>
        </p:spPr>
        <p:txBody>
          <a:bodyPr wrap="square" rtlCol="0" anchor="t"/>
          <a:lstStyle/>
          <a:p>
            <a:pPr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Prepare a comprehensive report that details the discovered vulnerabilities, their impact, and the steps taken to verify and reproduce them. This report should be submitted to the target organization through proper channels, such as a bug bounty program or responsible disclosure process.</a:t>
            </a:r>
            <a:endParaRPr lang="en-US" sz="1706" dirty="0"/>
          </a:p>
        </p:txBody>
      </p:sp>
      <p:sp>
        <p:nvSpPr>
          <p:cNvPr id="9" name="Text 6"/>
          <p:cNvSpPr/>
          <p:nvPr/>
        </p:nvSpPr>
        <p:spPr>
          <a:xfrm>
            <a:off x="9867543" y="2807494"/>
            <a:ext cx="3511391" cy="356235"/>
          </a:xfrm>
          <a:prstGeom prst="rect">
            <a:avLst/>
          </a:prstGeom>
          <a:noFill/>
          <a:ln/>
        </p:spPr>
        <p:txBody>
          <a:bodyPr wrap="none" rtlCol="0" anchor="t"/>
          <a:lstStyle/>
          <a:p>
            <a:pPr indent="0" marL="0">
              <a:lnSpc>
                <a:spcPts val="2806"/>
              </a:lnSpc>
              <a:buNone/>
            </a:pPr>
            <a:r>
              <a:rPr lang="en-US" sz="2245" b="1" dirty="0">
                <a:solidFill>
                  <a:srgbClr val="7068F4"/>
                </a:solidFill>
                <a:latin typeface="Barlow" pitchFamily="34" charset="0"/>
                <a:ea typeface="Barlow" pitchFamily="34" charset="-122"/>
                <a:cs typeface="Barlow" pitchFamily="34" charset="-120"/>
              </a:rPr>
              <a:t>Collaboration and Follow-up</a:t>
            </a:r>
            <a:endParaRPr lang="en-US" sz="2245" dirty="0"/>
          </a:p>
        </p:txBody>
      </p:sp>
      <p:sp>
        <p:nvSpPr>
          <p:cNvPr id="10" name="Text 7"/>
          <p:cNvSpPr/>
          <p:nvPr/>
        </p:nvSpPr>
        <p:spPr>
          <a:xfrm>
            <a:off x="9867543" y="3380303"/>
            <a:ext cx="4018359" cy="3813810"/>
          </a:xfrm>
          <a:prstGeom prst="rect">
            <a:avLst/>
          </a:prstGeom>
          <a:noFill/>
          <a:ln/>
        </p:spPr>
        <p:txBody>
          <a:bodyPr wrap="square" rtlCol="0" anchor="t"/>
          <a:lstStyle/>
          <a:p>
            <a:pPr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Maintain open communication with the target organization, providing additional information or assistance as needed to facilitate the remediation of the reported vulnerabilities. This collaborative approach helps strengthen the security posture of the affected systems and builds trust between the bug hunter and the organization.</a:t>
            </a:r>
            <a:endParaRPr lang="en-US" sz="1706"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2024-07-28T11:51:06Z</dcterms:created>
  <dcterms:modified xsi:type="dcterms:W3CDTF">2024-07-28T11:51:06Z</dcterms:modified>
</cp:coreProperties>
</file>